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embeddedFontLst>
    <p:embeddedFont>
      <p:font typeface="Quattrocento Sans" panose="020B060402020202020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i3EP+nxrdMoLFnrafu/KrRCGpq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A85D1A-A4B7-43B3-8A9A-753D43000851}">
  <a:tblStyle styleId="{69A85D1A-A4B7-43B3-8A9A-753D4300085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506"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a-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e2e3e32e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11e2e3e32ec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e2e3e32e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11e2e3e32e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e2e3e32ec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11e2e3e32ec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e5ebe09f5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11e5ebe09f5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e2e3e32ec_0_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11e2e3e32ec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e2e3e32ec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11e2e3e32ec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db831ea68_1_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11db831ea68_1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db831ea68_1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11db831ea68_1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1db831ea68_1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11db831ea68_1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db831ea68_1_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1db831ea68_1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e4dbc1261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g11e4dbc1261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db831ea68_1_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11db831ea68_1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1db831ea68_1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11db831ea68_1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1db831ea68_1_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11db831ea68_1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1db831ea68_1_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1db831ea68_1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1eb52a761e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11eb52a761e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1eb52a761e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11eb52a761e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2042faaf04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12042faaf04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042faaf04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12042faaf04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2042faaf04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12042faaf04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1eb52a761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11eb52a761e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e4dbc1261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11e4dbc1261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1eb52a761e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11eb52a761e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1eb52a761e_0_2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11eb52a761e_0_2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1e4dbc1261_1_2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11e4dbc1261_1_2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1e4dbc1261_1_3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11e4dbc1261_1_3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1e4dbc1261_1_3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11e4dbc1261_1_3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1e4dbc1261_1_3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g11e4dbc1261_1_3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1eb52a761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g11eb52a761e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e4dbc1261_1_3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11e4dbc1261_1_3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1eb52a761e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11eb52a761e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e4dbc1261_0_2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11e4dbc1261_0_2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1eb52a761e_0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11eb52a761e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1e4dbc1261_1_3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g11e4dbc1261_1_3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1eb52a761e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g11eb52a761e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1e4dbc1261_1_3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11e4dbc1261_1_3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1db831ea68_1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11db831ea68_1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1eb52a761e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g11eb52a761e_0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1e4dbc1261_1_3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g11e4dbc1261_1_3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1eb52a761e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g11eb52a761e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e4dbc1261_1_3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a-ES" sz="1100">
                <a:solidFill>
                  <a:srgbClr val="1F497D"/>
                </a:solidFill>
                <a:highlight>
                  <a:srgbClr val="FFFFFF"/>
                </a:highlight>
              </a:rPr>
              <a:t>En la 54 i similars que parles d’eines sobre tot recorda si us plau que en totes aquestes eines si ens hem de registrar no utilitzem els mateixos credencials que fem servir per identificar-nos i usar programes corporatius. És una directriu dels sistemes informàtics de la diba per temes de seguretat.</a:t>
            </a:r>
            <a:endParaRPr/>
          </a:p>
        </p:txBody>
      </p:sp>
      <p:sp>
        <p:nvSpPr>
          <p:cNvPr id="492" name="Google Shape;492;g11e4dbc1261_1_3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1e4dbc1261_1_4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g11e4dbc1261_1_4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e4dbc1261_0_3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11e4dbc1261_0_3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1d86b477c4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g11d86b477c4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1d86b477c4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g11d86b477c4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1d86b477c4_0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g11d86b477c4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1d86b477c4_0_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g11d86b477c4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1eb52a761e_0_2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g11eb52a761e_0_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1db831ea68_1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11db831ea68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1eb52a761e_0_2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g11eb52a761e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1eb52a761e_0_2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g11eb52a761e_0_2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1eb52a761e_0_2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g11eb52a761e_0_2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1db831ea68_1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a-ES"/>
              <a:t>Jamboard MIMO - https://jamboard.google.com/d/16qnVV7INBAlxqI0t9jynVzavI16F7nU32XWYYY1i14M/edit?usp=sharing</a:t>
            </a:r>
            <a:endParaRPr/>
          </a:p>
        </p:txBody>
      </p:sp>
      <p:sp>
        <p:nvSpPr>
          <p:cNvPr id="627" name="Google Shape;627;g11db831ea68_1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e4dbc1261_1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11e4dbc1261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2042faaf0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g12042faaf0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1e4dbc1261_0_4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a-ES"/>
              <a:t>Jamboard MIMO - https://jamboard.google.com/d/16qnVV7INBAlxqI0t9jynVzavI16F7nU32XWYYY1i14M/edit?usp=sharing</a:t>
            </a:r>
            <a:endParaRPr/>
          </a:p>
        </p:txBody>
      </p:sp>
      <p:sp>
        <p:nvSpPr>
          <p:cNvPr id="647" name="Google Shape;647;g11e4dbc1261_0_4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1eb52a76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g11eb52a761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1e4dbc1261_0_5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4" name="Google Shape;664;g11e4dbc1261_0_5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eb52a761e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11eb52a761e_0_2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e5ebe09f5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11e5ebe09f5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eb52a761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11eb52a761e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ol"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ol i text vertical" type="vertTx">
  <p:cSld name="VERTICAL_TEX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ol vertical i text" type="vertTitleAndTx">
  <p:cSld name="VERTICAL_TITLE_AND_VERTICAL_TEX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ol 1">
  <p:cSld name="TITLE_1">
    <p:spTree>
      <p:nvGrpSpPr>
        <p:cNvPr id="1" name="Shape 87"/>
        <p:cNvGrpSpPr/>
        <p:nvPr/>
      </p:nvGrpSpPr>
      <p:grpSpPr>
        <a:xfrm>
          <a:off x="0" y="0"/>
          <a:ext cx="0" cy="0"/>
          <a:chOff x="0" y="0"/>
          <a:chExt cx="0" cy="0"/>
        </a:xfrm>
      </p:grpSpPr>
      <p:sp>
        <p:nvSpPr>
          <p:cNvPr id="88" name="Google Shape;88;g11e4dbc1261_0_6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g11e4dbc1261_0_66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g11e4dbc1261_0_66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a:t>
            </a:fld>
            <a:endParaRPr/>
          </a:p>
        </p:txBody>
      </p:sp>
      <p:pic>
        <p:nvPicPr>
          <p:cNvPr id="91" name="Google Shape;91;g11e4dbc1261_0_668"/>
          <p:cNvPicPr preferRelativeResize="0"/>
          <p:nvPr/>
        </p:nvPicPr>
        <p:blipFill rotWithShape="1">
          <a:blip r:embed="rId2">
            <a:alphaModFix/>
          </a:blip>
          <a:srcRect t="25216"/>
          <a:stretch/>
        </p:blipFill>
        <p:spPr>
          <a:xfrm>
            <a:off x="76758" y="3010300"/>
            <a:ext cx="9067230" cy="3847703"/>
          </a:xfrm>
          <a:prstGeom prst="rect">
            <a:avLst/>
          </a:prstGeom>
          <a:noFill/>
          <a:ln>
            <a:noFill/>
          </a:ln>
        </p:spPr>
      </p:pic>
      <p:pic>
        <p:nvPicPr>
          <p:cNvPr id="92" name="Google Shape;92;g11e4dbc1261_0_668" descr="D:\UserData\padilladm\Desktop\Àrea d'Innovació, Governs Locals i Cohesió Territorial positiu allargat.jpg"/>
          <p:cNvPicPr preferRelativeResize="0"/>
          <p:nvPr/>
        </p:nvPicPr>
        <p:blipFill rotWithShape="1">
          <a:blip r:embed="rId3">
            <a:alphaModFix/>
          </a:blip>
          <a:srcRect/>
          <a:stretch/>
        </p:blipFill>
        <p:spPr>
          <a:xfrm>
            <a:off x="314406" y="296262"/>
            <a:ext cx="4152430" cy="5687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
  <p:cSld name="En blanc">
    <p:spTree>
      <p:nvGrpSpPr>
        <p:cNvPr id="1" name="Shape 21"/>
        <p:cNvGrpSpPr/>
        <p:nvPr/>
      </p:nvGrpSpPr>
      <p:grpSpPr>
        <a:xfrm>
          <a:off x="0" y="0"/>
          <a:ext cx="0" cy="0"/>
          <a:chOff x="0" y="0"/>
          <a:chExt cx="0" cy="0"/>
        </a:xfrm>
      </p:grpSpPr>
      <p:sp>
        <p:nvSpPr>
          <p:cNvPr id="22" name="Google Shape;2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pic>
        <p:nvPicPr>
          <p:cNvPr id="25" name="Google Shape;25;p8"/>
          <p:cNvPicPr preferRelativeResize="0"/>
          <p:nvPr/>
        </p:nvPicPr>
        <p:blipFill rotWithShape="1">
          <a:blip r:embed="rId2">
            <a:alphaModFix/>
          </a:blip>
          <a:srcRect t="25772"/>
          <a:stretch/>
        </p:blipFill>
        <p:spPr>
          <a:xfrm>
            <a:off x="38100" y="2184850"/>
            <a:ext cx="9066213" cy="3819075"/>
          </a:xfrm>
          <a:prstGeom prst="rect">
            <a:avLst/>
          </a:prstGeom>
          <a:noFill/>
          <a:ln>
            <a:noFill/>
          </a:ln>
        </p:spPr>
      </p:pic>
      <p:pic>
        <p:nvPicPr>
          <p:cNvPr id="26" name="Google Shape;26;p8" descr="D:\UserData\padilladm\Desktop\header_ppt2.jpg"/>
          <p:cNvPicPr preferRelativeResize="0"/>
          <p:nvPr/>
        </p:nvPicPr>
        <p:blipFill rotWithShape="1">
          <a:blip r:embed="rId3">
            <a:alphaModFix/>
          </a:blip>
          <a:srcRect l="23542"/>
          <a:stretch/>
        </p:blipFill>
        <p:spPr>
          <a:xfrm>
            <a:off x="5148384" y="0"/>
            <a:ext cx="3984396" cy="721562"/>
          </a:xfrm>
          <a:prstGeom prst="rect">
            <a:avLst/>
          </a:prstGeom>
          <a:noFill/>
          <a:ln>
            <a:noFill/>
          </a:ln>
        </p:spPr>
      </p:pic>
      <p:pic>
        <p:nvPicPr>
          <p:cNvPr id="27" name="Google Shape;27;p8" descr="D:\UserData\padilladm\Desktop\Sin título-1.jpg"/>
          <p:cNvPicPr preferRelativeResize="0"/>
          <p:nvPr/>
        </p:nvPicPr>
        <p:blipFill rotWithShape="1">
          <a:blip r:embed="rId4">
            <a:alphaModFix/>
          </a:blip>
          <a:srcRect l="43097"/>
          <a:stretch/>
        </p:blipFill>
        <p:spPr>
          <a:xfrm rot="10800000">
            <a:off x="0" y="0"/>
            <a:ext cx="5203179" cy="781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ol i objectes" type="obj">
  <p:cSld name="OBJEC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çalera de la secció" type="secHead">
  <p:cSld name="SECTION_HEADER">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ctes" type="twoObj">
  <p:cSld name="TWO_OBJECTS">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1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 type="twoTxTwoObj">
  <p:cSld name="TWO_OBJECTS_WITH_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1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1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1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omés títol" type="titleOnly">
  <p:cSld name="TITLE_ONLY">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ingut amb llegenda" type="objTx">
  <p:cSld name="OBJECT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1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tge amb llegenda" type="picTx">
  <p:cSld name="PICTURE_WITH_CAPTION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a:spLocks noGrp="1"/>
          </p:cNvSpPr>
          <p:nvPr>
            <p:ph type="pic" idx="2"/>
          </p:nvPr>
        </p:nvSpPr>
        <p:spPr>
          <a:xfrm>
            <a:off x="1792288" y="612775"/>
            <a:ext cx="5486400" cy="4114800"/>
          </a:xfrm>
          <a:prstGeom prst="rect">
            <a:avLst/>
          </a:prstGeom>
          <a:noFill/>
          <a:ln>
            <a:noFill/>
          </a:ln>
        </p:spPr>
      </p:sp>
      <p:sp>
        <p:nvSpPr>
          <p:cNvPr id="71" name="Google Shape;71;p1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a-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mailto:anarodera@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niversia.net/content/dam/universia/imagenes/2020/10/metodo%20feynman%20Infog.-resizeimage.p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morganizer.com/blog/tag/cronotip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duforics.com/es/visual-thinking-primeros-pasos-y-material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U2FWGNRdd8qgq6PsRB8Be9ghCxrjsmfyjJrkbWEHK3g/edit?usp=shar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www.eldiario.es/" TargetMode="External"/><Relationship Id="rId18" Type="http://schemas.openxmlformats.org/officeDocument/2006/relationships/hyperlink" Target="https://theconversation.com/es" TargetMode="External"/><Relationship Id="rId3" Type="http://schemas.openxmlformats.org/officeDocument/2006/relationships/hyperlink" Target="https://www.ivoox.com/" TargetMode="External"/><Relationship Id="rId21" Type="http://schemas.openxmlformats.org/officeDocument/2006/relationships/hyperlink" Target="https://www.dailymotion.com/es" TargetMode="External"/><Relationship Id="rId7" Type="http://schemas.openxmlformats.org/officeDocument/2006/relationships/hyperlink" Target="https://open.spotify.com/" TargetMode="External"/><Relationship Id="rId12" Type="http://schemas.openxmlformats.org/officeDocument/2006/relationships/image" Target="../media/image24.png"/><Relationship Id="rId17" Type="http://schemas.openxmlformats.org/officeDocument/2006/relationships/hyperlink" Target="https://maldita.es/" TargetMode="External"/><Relationship Id="rId2" Type="http://schemas.openxmlformats.org/officeDocument/2006/relationships/notesSlide" Target="../notesSlides/notesSlide49.xml"/><Relationship Id="rId16" Type="http://schemas.openxmlformats.org/officeDocument/2006/relationships/hyperlink" Target="https://www.ecosia.org/" TargetMode="External"/><Relationship Id="rId20" Type="http://schemas.openxmlformats.org/officeDocument/2006/relationships/hyperlink" Target="https://vimeo.com/es" TargetMode="Externa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hyperlink" Target="https://www.ted.com/" TargetMode="External"/><Relationship Id="rId5" Type="http://schemas.openxmlformats.org/officeDocument/2006/relationships/hyperlink" Target="https://www.youtube.com/" TargetMode="External"/><Relationship Id="rId15" Type="http://schemas.openxmlformats.org/officeDocument/2006/relationships/hyperlink" Target="https://duckduckgo.com/" TargetMode="External"/><Relationship Id="rId10" Type="http://schemas.openxmlformats.org/officeDocument/2006/relationships/image" Target="../media/image23.png"/><Relationship Id="rId19" Type="http://schemas.openxmlformats.org/officeDocument/2006/relationships/hyperlink" Target="https://mariaenlared.com/2015/06/twitt-o-twit-o-tweet-o-tuit/" TargetMode="External"/><Relationship Id="rId4" Type="http://schemas.openxmlformats.org/officeDocument/2006/relationships/image" Target="../media/image20.png"/><Relationship Id="rId9" Type="http://schemas.openxmlformats.org/officeDocument/2006/relationships/hyperlink" Target="https://medium.com/" TargetMode="External"/><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es.coursera.org/" TargetMode="External"/><Relationship Id="rId18" Type="http://schemas.openxmlformats.org/officeDocument/2006/relationships/hyperlink" Target="https://miriadax.net/" TargetMode="External"/><Relationship Id="rId26" Type="http://schemas.openxmlformats.org/officeDocument/2006/relationships/hyperlink" Target="https://getpocket.com/es/" TargetMode="External"/><Relationship Id="rId3" Type="http://schemas.openxmlformats.org/officeDocument/2006/relationships/hyperlink" Target="https://wakelet.com/" TargetMode="External"/><Relationship Id="rId21" Type="http://schemas.openxmlformats.org/officeDocument/2006/relationships/hyperlink" Target="https://www.notion.so/es-es" TargetMode="External"/><Relationship Id="rId7" Type="http://schemas.openxmlformats.org/officeDocument/2006/relationships/hyperlink" Target="https://www.dropbox.com/" TargetMode="External"/><Relationship Id="rId12" Type="http://schemas.openxmlformats.org/officeDocument/2006/relationships/image" Target="../media/image30.png"/><Relationship Id="rId17" Type="http://schemas.openxmlformats.org/officeDocument/2006/relationships/hyperlink" Target="https://es.coursera.org/?utm_source=gg&amp;utm_medium=sem&amp;utm_campaign=97-BrandedSearch-Spanish-Spain&amp;utm_content=B2C&amp;campaignid=12955254411&amp;adgroupid=121923936396&amp;device=c&amp;keyword=coursera&amp;matchtype=b&amp;network=g&amp;devicemodel=&amp;adpostion=&amp;creativeid=518876271768&amp;hide_mobile_promo&amp;gclid=CjwKCAjwoduRBhA4EiwACL5RP9st4emsJd71W1A_koFCggvcU3CHMzeoVd2cmyInhPI7XpMSnlk4dhoCqoEQAvD_BwE" TargetMode="External"/><Relationship Id="rId25" Type="http://schemas.openxmlformats.org/officeDocument/2006/relationships/hyperlink" Target="https://feedly.com/" TargetMode="External"/><Relationship Id="rId2" Type="http://schemas.openxmlformats.org/officeDocument/2006/relationships/notesSlide" Target="../notesSlides/notesSlide50.xml"/><Relationship Id="rId16" Type="http://schemas.openxmlformats.org/officeDocument/2006/relationships/image" Target="../media/image32.png"/><Relationship Id="rId20" Type="http://schemas.openxmlformats.org/officeDocument/2006/relationships/hyperlink" Target="https://mega.io/" TargetMode="Externa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s://support.google.com/sites/answer/6372878?hl=es" TargetMode="External"/><Relationship Id="rId24" Type="http://schemas.openxmlformats.org/officeDocument/2006/relationships/hyperlink" Target="https://wordpress.com/" TargetMode="External"/><Relationship Id="rId5" Type="http://schemas.openxmlformats.org/officeDocument/2006/relationships/hyperlink" Target="https://support.google.com/drive/?hl=es#topic=14940" TargetMode="External"/><Relationship Id="rId15" Type="http://schemas.openxmlformats.org/officeDocument/2006/relationships/hyperlink" Target="https://www.edx.org/es" TargetMode="External"/><Relationship Id="rId23" Type="http://schemas.openxmlformats.org/officeDocument/2006/relationships/hyperlink" Target="https://es.wix.com/" TargetMode="External"/><Relationship Id="rId10" Type="http://schemas.openxmlformats.org/officeDocument/2006/relationships/image" Target="../media/image29.png"/><Relationship Id="rId19" Type="http://schemas.openxmlformats.org/officeDocument/2006/relationships/hyperlink" Target="https://www.linkedin.com/learning/subscription/topics?src=go-pa&amp;veh=sem_src.go-pa_c.LLS-C_EMEA_ES_T1_ES_SEM_SEM_GoogleAds_NA_All_NA_NA_Core_NA_LIL-All_Brand_Exact_pkw.linkedin%20cursos_pmt.e_pcrid.459727708493_pdv.c_plc._trgid.kwd-301991031791_net.g_learning&amp;trk=sem_src.go-pa_c.LLS-C_EMEA_ES_T1_ES_SEM_SEM_GoogleAds_NA_All_NA_NA_Core_NA_LIL-All_Brand_Exact_pkw.linkedin%20cursos_pmt.e_pcrid.459727708493_pdv.c_plc._trgid.kwd-301991031791_net.g_learning&amp;mcid=6841864826545823755&amp;cname=&amp;camid=10960825142&amp;asid=113330357011&amp;targetid=kwd-301991031791&amp;crid=459727708493&amp;placement=&amp;dev=c&amp;ends=1&amp;gclid=CjwKCAjwoduRBhA4EiwACL5RP0S1JZH0KunSRQJXZYUCJnOUhoIBpHZOdcAWeNVELgyjvtizzrzAPBoCfD8QAvD_BwE&amp;gclsrc=aw.ds" TargetMode="External"/><Relationship Id="rId4" Type="http://schemas.openxmlformats.org/officeDocument/2006/relationships/image" Target="../media/image26.png"/><Relationship Id="rId9" Type="http://schemas.openxmlformats.org/officeDocument/2006/relationships/hyperlink" Target="https://www.diigo.com/" TargetMode="External"/><Relationship Id="rId14" Type="http://schemas.openxmlformats.org/officeDocument/2006/relationships/image" Target="../media/image31.png"/><Relationship Id="rId22" Type="http://schemas.openxmlformats.org/officeDocument/2006/relationships/hyperlink" Target="https://medium.com/" TargetMode="External"/><Relationship Id="rId27" Type="http://schemas.openxmlformats.org/officeDocument/2006/relationships/hyperlink" Target="https://www.symbaloo.com/"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s://web.telegram.org/" TargetMode="External"/><Relationship Id="rId18" Type="http://schemas.openxmlformats.org/officeDocument/2006/relationships/hyperlink" Target="https://web.whatsapp.com/" TargetMode="External"/><Relationship Id="rId3" Type="http://schemas.openxmlformats.org/officeDocument/2006/relationships/hyperlink" Target="https://es.linkedin.com/" TargetMode="External"/><Relationship Id="rId21" Type="http://schemas.openxmlformats.org/officeDocument/2006/relationships/hyperlink" Target="https://www.ted.com/" TargetMode="External"/><Relationship Id="rId7" Type="http://schemas.openxmlformats.org/officeDocument/2006/relationships/hyperlink" Target="https://www.facebook.com/" TargetMode="External"/><Relationship Id="rId12" Type="http://schemas.openxmlformats.org/officeDocument/2006/relationships/image" Target="../media/image21.png"/><Relationship Id="rId17" Type="http://schemas.openxmlformats.org/officeDocument/2006/relationships/hyperlink" Target="https://www.microsoft.com/es-es/microsoft-365/yammer/yammer-overview" TargetMode="External"/><Relationship Id="rId2" Type="http://schemas.openxmlformats.org/officeDocument/2006/relationships/notesSlide" Target="../notesSlides/notesSlide51.xml"/><Relationship Id="rId16" Type="http://schemas.openxmlformats.org/officeDocument/2006/relationships/hyperlink" Target="https://workspace.google.com/intl/es-419_ar/" TargetMode="External"/><Relationship Id="rId20" Type="http://schemas.openxmlformats.org/officeDocument/2006/relationships/hyperlink" Target="https://www.ivoox.com/" TargetMode="Externa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hyperlink" Target="https://www.youtube.com/" TargetMode="External"/><Relationship Id="rId5" Type="http://schemas.openxmlformats.org/officeDocument/2006/relationships/hyperlink" Target="https://twitter.com/login?lang=es" TargetMode="External"/><Relationship Id="rId15" Type="http://schemas.openxmlformats.org/officeDocument/2006/relationships/hyperlink" Target="https://www.microsoft.com/es-es/microsoft-teams/log-in" TargetMode="External"/><Relationship Id="rId10" Type="http://schemas.openxmlformats.org/officeDocument/2006/relationships/image" Target="../media/image36.png"/><Relationship Id="rId19" Type="http://schemas.openxmlformats.org/officeDocument/2006/relationships/hyperlink" Target="https://vimeo.com/es" TargetMode="External"/><Relationship Id="rId4" Type="http://schemas.openxmlformats.org/officeDocument/2006/relationships/image" Target="../media/image33.png"/><Relationship Id="rId9" Type="http://schemas.openxmlformats.org/officeDocument/2006/relationships/hyperlink" Target="https://www.instagram.com/?hl=es" TargetMode="External"/><Relationship Id="rId14" Type="http://schemas.openxmlformats.org/officeDocument/2006/relationships/image" Target="../media/image37.png"/><Relationship Id="rId22" Type="http://schemas.openxmlformats.org/officeDocument/2006/relationships/image" Target="../media/image38.png"/></Relationships>
</file>

<file path=ppt/slides/_rels/slide5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7.png"/><Relationship Id="rId18" Type="http://schemas.openxmlformats.org/officeDocument/2006/relationships/hyperlink" Target="https://coggle.it/?lang=es" TargetMode="External"/><Relationship Id="rId3" Type="http://schemas.openxmlformats.org/officeDocument/2006/relationships/hyperlink" Target="https://www.canva.com/" TargetMode="External"/><Relationship Id="rId21" Type="http://schemas.openxmlformats.org/officeDocument/2006/relationships/image" Target="../media/image21.png"/><Relationship Id="rId7" Type="http://schemas.openxmlformats.org/officeDocument/2006/relationships/hyperlink" Target="https://app.diagrams.net/" TargetMode="External"/><Relationship Id="rId12" Type="http://schemas.openxmlformats.org/officeDocument/2006/relationships/hyperlink" Target="https://support.google.com/drive/?hl=es#topic=14940" TargetMode="External"/><Relationship Id="rId17" Type="http://schemas.openxmlformats.org/officeDocument/2006/relationships/image" Target="../media/image45.png"/><Relationship Id="rId25" Type="http://schemas.openxmlformats.org/officeDocument/2006/relationships/hyperlink" Target="https://www.loom.com/" TargetMode="External"/><Relationship Id="rId2" Type="http://schemas.openxmlformats.org/officeDocument/2006/relationships/notesSlide" Target="../notesSlides/notesSlide52.xml"/><Relationship Id="rId16" Type="http://schemas.openxmlformats.org/officeDocument/2006/relationships/hyperlink" Target="https://info.flipgrid.com/" TargetMode="External"/><Relationship Id="rId20" Type="http://schemas.openxmlformats.org/officeDocument/2006/relationships/hyperlink" Target="https://www.youtube.com/" TargetMode="Externa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3.png"/><Relationship Id="rId24" Type="http://schemas.openxmlformats.org/officeDocument/2006/relationships/hyperlink" Target="https://screencast-o-matic.com/" TargetMode="External"/><Relationship Id="rId5" Type="http://schemas.openxmlformats.org/officeDocument/2006/relationships/hyperlink" Target="https://www.genial.ly/es" TargetMode="External"/><Relationship Id="rId15" Type="http://schemas.openxmlformats.org/officeDocument/2006/relationships/image" Target="../media/image44.png"/><Relationship Id="rId23" Type="http://schemas.openxmlformats.org/officeDocument/2006/relationships/hyperlink" Target="https://prezi.com/es/" TargetMode="External"/><Relationship Id="rId10" Type="http://schemas.openxmlformats.org/officeDocument/2006/relationships/hyperlink" Target="https://support.google.com/docs/topic/9046002?hl=es&amp;ref_topic=1382883" TargetMode="External"/><Relationship Id="rId19" Type="http://schemas.openxmlformats.org/officeDocument/2006/relationships/image" Target="../media/image46.png"/><Relationship Id="rId4" Type="http://schemas.openxmlformats.org/officeDocument/2006/relationships/image" Target="../media/image39.png"/><Relationship Id="rId9" Type="http://schemas.openxmlformats.org/officeDocument/2006/relationships/image" Target="../media/image42.png"/><Relationship Id="rId14" Type="http://schemas.openxmlformats.org/officeDocument/2006/relationships/hyperlink" Target="https://chrome.google.com/webstore/detail/screenity-screen-recorder/kbbdabhdfibnancpjfhlkhafgdilcnji" TargetMode="External"/><Relationship Id="rId22" Type="http://schemas.openxmlformats.org/officeDocument/2006/relationships/image" Target="../media/image47.png"/></Relationships>
</file>

<file path=ppt/slides/_rels/slide5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s://web.whatsapp.com/" TargetMode="External"/><Relationship Id="rId3" Type="http://schemas.openxmlformats.org/officeDocument/2006/relationships/hyperlink" Target="https://es.linkedin.com/" TargetMode="External"/><Relationship Id="rId7" Type="http://schemas.openxmlformats.org/officeDocument/2006/relationships/hyperlink" Target="https://www.facebook.com/" TargetMode="External"/><Relationship Id="rId12" Type="http://schemas.openxmlformats.org/officeDocument/2006/relationships/image" Target="../media/image37.png"/><Relationship Id="rId17" Type="http://schemas.openxmlformats.org/officeDocument/2006/relationships/hyperlink" Target="https://www.microsoft.com/es-es/microsoft-365/yammer/yammer-overview" TargetMode="External"/><Relationship Id="rId2" Type="http://schemas.openxmlformats.org/officeDocument/2006/relationships/notesSlide" Target="../notesSlides/notesSlide53.xml"/><Relationship Id="rId16" Type="http://schemas.openxmlformats.org/officeDocument/2006/relationships/hyperlink" Target="https://workspace.google.com/intl/es-419_ar/" TargetMode="Externa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hyperlink" Target="https://web.telegram.org/" TargetMode="External"/><Relationship Id="rId5" Type="http://schemas.openxmlformats.org/officeDocument/2006/relationships/hyperlink" Target="https://twitter.com/login?lang=es" TargetMode="External"/><Relationship Id="rId15" Type="http://schemas.openxmlformats.org/officeDocument/2006/relationships/hyperlink" Target="https://www.microsoft.com/es-es/microsoft-teams/log-in" TargetMode="Externa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hyperlink" Target="https://www.instagram.com/?hl=es" TargetMode="External"/><Relationship Id="rId14" Type="http://schemas.openxmlformats.org/officeDocument/2006/relationships/image" Target="../media/image48.png"/></Relationships>
</file>

<file path=ppt/slides/_rels/slide54.xml.rels><?xml version="1.0" encoding="UTF-8" standalone="yes"?>
<Relationships xmlns="http://schemas.openxmlformats.org/package/2006/relationships"><Relationship Id="rId8" Type="http://schemas.openxmlformats.org/officeDocument/2006/relationships/hyperlink" Target="https://support.microsoft.com/es-es/office/usar-planner-en-microsoft-teams-62798a9f-e8f7-4722-a700-27dd28a06ee0" TargetMode="External"/><Relationship Id="rId13" Type="http://schemas.openxmlformats.org/officeDocument/2006/relationships/image" Target="../media/image52.png"/><Relationship Id="rId3" Type="http://schemas.openxmlformats.org/officeDocument/2006/relationships/hyperlink" Target="https://support.google.com/tasks/answer/7675772?co=GENIE.Platform=Desktop&amp;hl=es" TargetMode="External"/><Relationship Id="rId7" Type="http://schemas.openxmlformats.org/officeDocument/2006/relationships/image" Target="../media/image49.png"/><Relationship Id="rId12" Type="http://schemas.openxmlformats.org/officeDocument/2006/relationships/hyperlink" Target="https://support.google.com/calendar/answer/2465776?co=GENIE.Platform%3DDesktop&amp;hl=e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trello.com/es" TargetMode="External"/><Relationship Id="rId11" Type="http://schemas.openxmlformats.org/officeDocument/2006/relationships/image" Target="../media/image51.png"/><Relationship Id="rId5" Type="http://schemas.openxmlformats.org/officeDocument/2006/relationships/hyperlink" Target="https://clockify.me/" TargetMode="External"/><Relationship Id="rId15" Type="http://schemas.openxmlformats.org/officeDocument/2006/relationships/image" Target="../media/image53.png"/><Relationship Id="rId10" Type="http://schemas.openxmlformats.org/officeDocument/2006/relationships/hyperlink" Target="https://support.google.com/keep/?hl=es-419#topic=6262468" TargetMode="External"/><Relationship Id="rId4" Type="http://schemas.openxmlformats.org/officeDocument/2006/relationships/hyperlink" Target="https://www.taskade.com/" TargetMode="External"/><Relationship Id="rId9" Type="http://schemas.openxmlformats.org/officeDocument/2006/relationships/image" Target="../media/image50.png"/><Relationship Id="rId14" Type="http://schemas.openxmlformats.org/officeDocument/2006/relationships/hyperlink" Target="https://track.toggl.com/timer"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podcasts.google.com/feed/aHR0cHM6Ly9iYnZhY29tLmxpYnN5bi5jb20vZmVlZA/episode/NGQzYmU3YTYtYzYxZC00ZDBlLTk1Y2QtOGNmNDMyNWQzMzNj?hl=es&amp;ved=2ahUKEwjHk6f9ot32AhVM1xoKHQUzDwkQjrkEegQIAxAL&amp;ep=6" TargetMode="External"/><Relationship Id="rId3" Type="http://schemas.openxmlformats.org/officeDocument/2006/relationships/hyperlink" Target="https://www.lumosity.com/" TargetMode="External"/><Relationship Id="rId7" Type="http://schemas.openxmlformats.org/officeDocument/2006/relationships/hyperlink" Target="https://entiendetumente.info/"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npr.org/series/423302056/hidden-brain?t=1648055800444" TargetMode="External"/><Relationship Id="rId5" Type="http://schemas.openxmlformats.org/officeDocument/2006/relationships/hyperlink" Target="https://www.coursera.org/learn/mindshift" TargetMode="External"/><Relationship Id="rId10" Type="http://schemas.openxmlformats.org/officeDocument/2006/relationships/image" Target="../media/image57.jpg"/><Relationship Id="rId4" Type="http://schemas.openxmlformats.org/officeDocument/2006/relationships/hyperlink" Target="https://www.coursera.org/learn/learning-how-to-learn" TargetMode="External"/><Relationship Id="rId9" Type="http://schemas.openxmlformats.org/officeDocument/2006/relationships/hyperlink" Target="http://www.youtube.com/watch?v=O96fE1E-rf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hyperlink" Target="https://jamboard.google.com/d/16qnVV7INBAlxqI0t9jynVzavI16F7nU32XWYYY1i14M/edit?usp=sharin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hyperlink" Target="https://www.linkedin.com/in/anarodera/?originalSubdomain=e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hyperlink" Target="mailto:arodera@gmail.com"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png"/><Relationship Id="rId7" Type="http://schemas.openxmlformats.org/officeDocument/2006/relationships/image" Target="../media/image67.jpg"/><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hyperlink" Target="https://www.youtube.com/formaciodiba" TargetMode="External"/><Relationship Id="rId5" Type="http://schemas.openxmlformats.org/officeDocument/2006/relationships/image" Target="../media/image66.png"/><Relationship Id="rId4" Type="http://schemas.openxmlformats.org/officeDocument/2006/relationships/hyperlink" Target="http://www.diba.cat/formacio" TargetMode="External"/><Relationship Id="rId9"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7" name="Google Shape;97;p1"/>
          <p:cNvGrpSpPr/>
          <p:nvPr/>
        </p:nvGrpSpPr>
        <p:grpSpPr>
          <a:xfrm>
            <a:off x="35496" y="915987"/>
            <a:ext cx="9067229" cy="4201716"/>
            <a:chOff x="35496" y="915987"/>
            <a:chExt cx="9067229" cy="4201716"/>
          </a:xfrm>
        </p:grpSpPr>
        <p:pic>
          <p:nvPicPr>
            <p:cNvPr id="98" name="Google Shape;98;p1"/>
            <p:cNvPicPr preferRelativeResize="0"/>
            <p:nvPr/>
          </p:nvPicPr>
          <p:blipFill rotWithShape="1">
            <a:blip r:embed="rId3">
              <a:alphaModFix/>
            </a:blip>
            <a:srcRect t="25215"/>
            <a:stretch/>
          </p:blipFill>
          <p:spPr>
            <a:xfrm>
              <a:off x="35496" y="1270000"/>
              <a:ext cx="9067229" cy="3847703"/>
            </a:xfrm>
            <a:prstGeom prst="rect">
              <a:avLst/>
            </a:prstGeom>
            <a:noFill/>
            <a:ln>
              <a:noFill/>
            </a:ln>
          </p:spPr>
        </p:pic>
        <p:sp>
          <p:nvSpPr>
            <p:cNvPr id="99" name="Google Shape;99;p1"/>
            <p:cNvSpPr txBox="1"/>
            <p:nvPr/>
          </p:nvSpPr>
          <p:spPr>
            <a:xfrm>
              <a:off x="1389077" y="1844825"/>
              <a:ext cx="5983200" cy="113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3400" b="1">
                  <a:solidFill>
                    <a:srgbClr val="A1002C"/>
                  </a:solidFill>
                  <a:latin typeface="Calibri"/>
                  <a:ea typeface="Calibri"/>
                  <a:cs typeface="Calibri"/>
                  <a:sym typeface="Calibri"/>
                </a:rPr>
                <a:t>TÈCNIQUES D’APRENENTATGE AUTÒNOM</a:t>
              </a:r>
              <a:endParaRPr sz="3400" b="1" i="0" u="none" strike="noStrike" cap="none">
                <a:solidFill>
                  <a:srgbClr val="A1002C"/>
                </a:solidFill>
                <a:latin typeface="Calibri"/>
                <a:ea typeface="Calibri"/>
                <a:cs typeface="Calibri"/>
                <a:sym typeface="Calibri"/>
              </a:endParaRPr>
            </a:p>
          </p:txBody>
        </p:sp>
        <p:sp>
          <p:nvSpPr>
            <p:cNvPr id="100" name="Google Shape;100;p1"/>
            <p:cNvSpPr txBox="1"/>
            <p:nvPr/>
          </p:nvSpPr>
          <p:spPr>
            <a:xfrm>
              <a:off x="1403651" y="4377300"/>
              <a:ext cx="4152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2000">
                  <a:solidFill>
                    <a:srgbClr val="A1002C"/>
                  </a:solidFill>
                  <a:latin typeface="Calibri"/>
                  <a:ea typeface="Calibri"/>
                  <a:cs typeface="Calibri"/>
                  <a:sym typeface="Calibri"/>
                </a:rPr>
                <a:t>ANA RODERA - </a:t>
              </a:r>
              <a:r>
                <a:rPr lang="ca-ES" sz="2000" u="sng">
                  <a:solidFill>
                    <a:srgbClr val="A1002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anarodera@gmail.com</a:t>
              </a:r>
              <a:r>
                <a:rPr lang="ca-ES" sz="2000">
                  <a:solidFill>
                    <a:srgbClr val="A1002C"/>
                  </a:solidFill>
                  <a:latin typeface="Calibri"/>
                  <a:ea typeface="Calibri"/>
                  <a:cs typeface="Calibri"/>
                  <a:sym typeface="Calibri"/>
                </a:rPr>
                <a:t> </a:t>
              </a:r>
              <a:endParaRPr>
                <a:solidFill>
                  <a:srgbClr val="A1002C"/>
                </a:solidFill>
              </a:endParaRPr>
            </a:p>
            <a:p>
              <a:pPr marL="0" marR="0" lvl="0" indent="0" algn="l" rtl="0">
                <a:spcBef>
                  <a:spcPts val="0"/>
                </a:spcBef>
                <a:spcAft>
                  <a:spcPts val="0"/>
                </a:spcAft>
                <a:buNone/>
              </a:pPr>
              <a:r>
                <a:rPr lang="ca-ES" sz="2000" b="0" i="0" u="none" strike="noStrike" cap="none">
                  <a:solidFill>
                    <a:srgbClr val="A1002C"/>
                  </a:solidFill>
                  <a:latin typeface="Calibri"/>
                  <a:ea typeface="Calibri"/>
                  <a:cs typeface="Calibri"/>
                  <a:sym typeface="Calibri"/>
                </a:rPr>
                <a:t>Barcelona, </a:t>
              </a:r>
              <a:r>
                <a:rPr lang="ca-ES" sz="2000">
                  <a:solidFill>
                    <a:srgbClr val="A1002C"/>
                  </a:solidFill>
                  <a:latin typeface="Calibri"/>
                  <a:ea typeface="Calibri"/>
                  <a:cs typeface="Calibri"/>
                  <a:sym typeface="Calibri"/>
                </a:rPr>
                <a:t>25</a:t>
              </a:r>
              <a:r>
                <a:rPr lang="ca-ES" sz="2000" b="0" i="0" u="none" strike="noStrike" cap="none">
                  <a:solidFill>
                    <a:srgbClr val="A1002C"/>
                  </a:solidFill>
                  <a:latin typeface="Calibri"/>
                  <a:ea typeface="Calibri"/>
                  <a:cs typeface="Calibri"/>
                  <a:sym typeface="Calibri"/>
                </a:rPr>
                <a:t> de </a:t>
              </a:r>
              <a:r>
                <a:rPr lang="ca-ES" sz="2000">
                  <a:solidFill>
                    <a:srgbClr val="A1002C"/>
                  </a:solidFill>
                  <a:latin typeface="Calibri"/>
                  <a:ea typeface="Calibri"/>
                  <a:cs typeface="Calibri"/>
                  <a:sym typeface="Calibri"/>
                </a:rPr>
                <a:t>març </a:t>
              </a:r>
              <a:r>
                <a:rPr lang="ca-ES" sz="2000" b="0" i="0" u="none" strike="noStrike" cap="none">
                  <a:solidFill>
                    <a:srgbClr val="A1002C"/>
                  </a:solidFill>
                  <a:latin typeface="Calibri"/>
                  <a:ea typeface="Calibri"/>
                  <a:cs typeface="Calibri"/>
                  <a:sym typeface="Calibri"/>
                </a:rPr>
                <a:t>de </a:t>
              </a:r>
              <a:r>
                <a:rPr lang="ca-ES" sz="2000">
                  <a:solidFill>
                    <a:srgbClr val="A1002C"/>
                  </a:solidFill>
                  <a:latin typeface="Calibri"/>
                  <a:ea typeface="Calibri"/>
                  <a:cs typeface="Calibri"/>
                  <a:sym typeface="Calibri"/>
                </a:rPr>
                <a:t>2022</a:t>
              </a:r>
              <a:endParaRPr sz="2000" b="0" i="0" u="none" strike="noStrike" cap="none">
                <a:solidFill>
                  <a:srgbClr val="A1002C"/>
                </a:solidFill>
                <a:latin typeface="Calibri"/>
                <a:ea typeface="Calibri"/>
                <a:cs typeface="Calibri"/>
                <a:sym typeface="Calibri"/>
              </a:endParaRPr>
            </a:p>
          </p:txBody>
        </p:sp>
        <p:sp>
          <p:nvSpPr>
            <p:cNvPr id="101" name="Google Shape;101;p1"/>
            <p:cNvSpPr txBox="1"/>
            <p:nvPr/>
          </p:nvSpPr>
          <p:spPr>
            <a:xfrm>
              <a:off x="1403655" y="2891775"/>
              <a:ext cx="42255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3000">
                  <a:solidFill>
                    <a:srgbClr val="A1002C"/>
                  </a:solidFill>
                  <a:latin typeface="Calibri"/>
                  <a:ea typeface="Calibri"/>
                  <a:cs typeface="Calibri"/>
                  <a:sym typeface="Calibri"/>
                </a:rPr>
                <a:t>1 hora x 1 habilitat</a:t>
              </a:r>
              <a:endParaRPr sz="3000">
                <a:solidFill>
                  <a:srgbClr val="A1002C"/>
                </a:solidFill>
                <a:latin typeface="Calibri"/>
                <a:ea typeface="Calibri"/>
                <a:cs typeface="Calibri"/>
                <a:sym typeface="Calibri"/>
              </a:endParaRPr>
            </a:p>
          </p:txBody>
        </p:sp>
        <p:pic>
          <p:nvPicPr>
            <p:cNvPr id="102" name="Google Shape;102;p1" descr="D:\UserData\padilladm\Desktop\Àrea d'Innovació, Governs Locals i Cohesió Territorial positiu allargat.jpg"/>
            <p:cNvPicPr preferRelativeResize="0"/>
            <p:nvPr/>
          </p:nvPicPr>
          <p:blipFill rotWithShape="1">
            <a:blip r:embed="rId5">
              <a:alphaModFix/>
            </a:blip>
            <a:srcRect/>
            <a:stretch/>
          </p:blipFill>
          <p:spPr>
            <a:xfrm>
              <a:off x="683568" y="915987"/>
              <a:ext cx="4152429" cy="568797"/>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1e2e3e32ec_0_20"/>
          <p:cNvSpPr txBox="1"/>
          <p:nvPr/>
        </p:nvSpPr>
        <p:spPr>
          <a:xfrm>
            <a:off x="510775" y="1202375"/>
            <a:ext cx="62079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3400" b="1">
                <a:solidFill>
                  <a:srgbClr val="A1002C"/>
                </a:solidFill>
                <a:latin typeface="Calibri"/>
                <a:ea typeface="Calibri"/>
                <a:cs typeface="Calibri"/>
                <a:sym typeface="Calibri"/>
              </a:rPr>
              <a:t>QUÈ ÉS AIXÒ DE LA METACOGNICIÓ?</a:t>
            </a:r>
            <a:endParaRPr sz="3400" b="1">
              <a:solidFill>
                <a:srgbClr val="A1002C"/>
              </a:solidFill>
              <a:latin typeface="Calibri"/>
              <a:ea typeface="Calibri"/>
              <a:cs typeface="Calibri"/>
              <a:sym typeface="Calibri"/>
            </a:endParaRPr>
          </a:p>
        </p:txBody>
      </p:sp>
      <p:sp>
        <p:nvSpPr>
          <p:cNvPr id="182" name="Google Shape;182;g11e2e3e32ec_0_20"/>
          <p:cNvSpPr txBox="1"/>
          <p:nvPr/>
        </p:nvSpPr>
        <p:spPr>
          <a:xfrm>
            <a:off x="648875" y="2683525"/>
            <a:ext cx="8009400" cy="408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ca-ES" sz="2800">
                <a:solidFill>
                  <a:schemeClr val="dk1"/>
                </a:solidFill>
                <a:latin typeface="Calibri"/>
                <a:ea typeface="Calibri"/>
                <a:cs typeface="Calibri"/>
                <a:sym typeface="Calibri"/>
              </a:rPr>
              <a:t>Capacitat d’analitzar críticamente allò que penses. Implica que tens </a:t>
            </a:r>
            <a:r>
              <a:rPr lang="ca-ES" sz="2800" b="1">
                <a:solidFill>
                  <a:schemeClr val="dk1"/>
                </a:solidFill>
                <a:latin typeface="Calibri"/>
                <a:ea typeface="Calibri"/>
                <a:cs typeface="Calibri"/>
                <a:sym typeface="Calibri"/>
              </a:rPr>
              <a:t>control i consciència sobre els teus pensaments.</a:t>
            </a:r>
            <a:endParaRPr sz="28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ca-ES" sz="2800">
                <a:solidFill>
                  <a:schemeClr val="dk1"/>
                </a:solidFill>
                <a:latin typeface="Calibri"/>
                <a:ea typeface="Calibri"/>
                <a:cs typeface="Calibri"/>
                <a:sym typeface="Calibri"/>
              </a:rPr>
              <a:t>Implica </a:t>
            </a:r>
            <a:r>
              <a:rPr lang="ca-ES" sz="2800" b="1">
                <a:solidFill>
                  <a:schemeClr val="dk1"/>
                </a:solidFill>
                <a:latin typeface="Calibri"/>
                <a:ea typeface="Calibri"/>
                <a:cs typeface="Calibri"/>
                <a:sym typeface="Calibri"/>
              </a:rPr>
              <a:t>tres tipus de coneixement</a:t>
            </a:r>
            <a:r>
              <a:rPr lang="ca-ES" sz="2800">
                <a:solidFill>
                  <a:schemeClr val="dk1"/>
                </a:solidFill>
                <a:latin typeface="Calibri"/>
                <a:ea typeface="Calibri"/>
                <a:cs typeface="Calibri"/>
                <a:sym typeface="Calibri"/>
              </a:rPr>
              <a:t>: coneixement </a:t>
            </a:r>
            <a:r>
              <a:rPr lang="ca-ES" sz="2800" b="1">
                <a:solidFill>
                  <a:schemeClr val="dk1"/>
                </a:solidFill>
                <a:latin typeface="Calibri"/>
                <a:ea typeface="Calibri"/>
                <a:cs typeface="Calibri"/>
                <a:sym typeface="Calibri"/>
              </a:rPr>
              <a:t>declaratiu </a:t>
            </a:r>
            <a:r>
              <a:rPr lang="ca-ES" sz="2800">
                <a:solidFill>
                  <a:schemeClr val="dk1"/>
                </a:solidFill>
                <a:latin typeface="Calibri"/>
                <a:ea typeface="Calibri"/>
                <a:cs typeface="Calibri"/>
                <a:sym typeface="Calibri"/>
              </a:rPr>
              <a:t>(què saps sobre tu com persona que aprens), </a:t>
            </a:r>
            <a:r>
              <a:rPr lang="ca-ES" sz="2800" b="1">
                <a:solidFill>
                  <a:schemeClr val="dk1"/>
                </a:solidFill>
                <a:latin typeface="Calibri"/>
                <a:ea typeface="Calibri"/>
                <a:cs typeface="Calibri"/>
                <a:sym typeface="Calibri"/>
              </a:rPr>
              <a:t>procedimental </a:t>
            </a:r>
            <a:r>
              <a:rPr lang="ca-ES" sz="2800">
                <a:solidFill>
                  <a:schemeClr val="dk1"/>
                </a:solidFill>
                <a:latin typeface="Calibri"/>
                <a:ea typeface="Calibri"/>
                <a:cs typeface="Calibri"/>
                <a:sym typeface="Calibri"/>
              </a:rPr>
              <a:t>(com utilitzes determinades estratègies per aprendre) i </a:t>
            </a:r>
            <a:r>
              <a:rPr lang="ca-ES" sz="2800" b="1">
                <a:solidFill>
                  <a:schemeClr val="dk1"/>
                </a:solidFill>
                <a:latin typeface="Calibri"/>
                <a:ea typeface="Calibri"/>
                <a:cs typeface="Calibri"/>
                <a:sym typeface="Calibri"/>
              </a:rPr>
              <a:t>condicional </a:t>
            </a:r>
            <a:r>
              <a:rPr lang="ca-ES" sz="2800">
                <a:solidFill>
                  <a:schemeClr val="dk1"/>
                </a:solidFill>
                <a:latin typeface="Calibri"/>
                <a:ea typeface="Calibri"/>
                <a:cs typeface="Calibri"/>
                <a:sym typeface="Calibri"/>
              </a:rPr>
              <a:t>(per què i quan uses una estratègia específica).</a:t>
            </a:r>
            <a:endParaRPr sz="2800">
              <a:solidFill>
                <a:schemeClr val="dk1"/>
              </a:solidFill>
              <a:latin typeface="Calibri"/>
              <a:ea typeface="Calibri"/>
              <a:cs typeface="Calibri"/>
              <a:sym typeface="Calibri"/>
            </a:endParaRPr>
          </a:p>
        </p:txBody>
      </p:sp>
      <p:pic>
        <p:nvPicPr>
          <p:cNvPr id="183" name="Google Shape;183;g11e2e3e32ec_0_20"/>
          <p:cNvPicPr preferRelativeResize="0"/>
          <p:nvPr/>
        </p:nvPicPr>
        <p:blipFill>
          <a:blip r:embed="rId3">
            <a:alphaModFix/>
          </a:blip>
          <a:stretch>
            <a:fillRect/>
          </a:stretch>
        </p:blipFill>
        <p:spPr>
          <a:xfrm>
            <a:off x="6848300" y="795350"/>
            <a:ext cx="1809975" cy="1809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1e2e3e32ec_0_0"/>
          <p:cNvSpPr/>
          <p:nvPr/>
        </p:nvSpPr>
        <p:spPr>
          <a:xfrm>
            <a:off x="8672525" y="2943225"/>
            <a:ext cx="471600" cy="30717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g11e2e3e32ec_0_0"/>
          <p:cNvGrpSpPr/>
          <p:nvPr/>
        </p:nvGrpSpPr>
        <p:grpSpPr>
          <a:xfrm>
            <a:off x="395408" y="1052724"/>
            <a:ext cx="8497200" cy="5184672"/>
            <a:chOff x="-128" y="-12"/>
            <a:chExt cx="8497200" cy="5184672"/>
          </a:xfrm>
        </p:grpSpPr>
        <p:sp>
          <p:nvSpPr>
            <p:cNvPr id="190" name="Google Shape;190;g11e2e3e32ec_0_0"/>
            <p:cNvSpPr/>
            <p:nvPr/>
          </p:nvSpPr>
          <p:spPr>
            <a:xfrm rot="-5400000">
              <a:off x="828150" y="-828162"/>
              <a:ext cx="2592300" cy="4248600"/>
            </a:xfrm>
            <a:prstGeom prst="round1Rect">
              <a:avLst>
                <a:gd name="adj" fmla="val 16667"/>
              </a:avLst>
            </a:prstGeom>
            <a:solidFill>
              <a:schemeClr val="lt1"/>
            </a:solidFill>
            <a:ln w="25400" cap="flat" cmpd="sng">
              <a:solidFill>
                <a:srgbClr val="6BA9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g11e2e3e32ec_0_0"/>
            <p:cNvSpPr txBox="1"/>
            <p:nvPr/>
          </p:nvSpPr>
          <p:spPr>
            <a:xfrm>
              <a:off x="-1" y="1"/>
              <a:ext cx="4248600" cy="1944300"/>
            </a:xfrm>
            <a:prstGeom prst="rect">
              <a:avLst/>
            </a:prstGeom>
            <a:noFill/>
            <a:ln>
              <a:noFill/>
            </a:ln>
          </p:spPr>
          <p:txBody>
            <a:bodyPr spcFirstLastPara="1" wrap="square" lIns="341375" tIns="341375" rIns="341375" bIns="341375" anchor="ctr" anchorCtr="0">
              <a:noAutofit/>
            </a:bodyPr>
            <a:lstStyle/>
            <a:p>
              <a:pPr marL="0" marR="0" lvl="0" indent="0" algn="ctr" rtl="0">
                <a:lnSpc>
                  <a:spcPct val="90000"/>
                </a:lnSpc>
                <a:spcBef>
                  <a:spcPts val="0"/>
                </a:spcBef>
                <a:spcAft>
                  <a:spcPts val="0"/>
                </a:spcAft>
                <a:buNone/>
              </a:pPr>
              <a:r>
                <a:rPr lang="ca-ES" sz="4800" b="0" i="0" u="none" strike="noStrike" cap="none">
                  <a:solidFill>
                    <a:schemeClr val="lt1"/>
                  </a:solidFill>
                  <a:latin typeface="Calibri"/>
                  <a:ea typeface="Calibri"/>
                  <a:cs typeface="Calibri"/>
                  <a:sym typeface="Calibri"/>
                </a:rPr>
                <a:t>Idea 1</a:t>
              </a:r>
              <a:endParaRPr sz="4800" b="0" i="0" u="none" strike="noStrike" cap="none">
                <a:solidFill>
                  <a:schemeClr val="lt1"/>
                </a:solidFill>
                <a:latin typeface="Calibri"/>
                <a:ea typeface="Calibri"/>
                <a:cs typeface="Calibri"/>
                <a:sym typeface="Calibri"/>
              </a:endParaRPr>
            </a:p>
          </p:txBody>
        </p:sp>
        <p:sp>
          <p:nvSpPr>
            <p:cNvPr id="192" name="Google Shape;192;g11e2e3e32ec_0_0"/>
            <p:cNvSpPr/>
            <p:nvPr/>
          </p:nvSpPr>
          <p:spPr>
            <a:xfrm>
              <a:off x="4248472" y="0"/>
              <a:ext cx="4248600" cy="2592300"/>
            </a:xfrm>
            <a:prstGeom prst="round1Rect">
              <a:avLst>
                <a:gd name="adj" fmla="val 16667"/>
              </a:avLst>
            </a:prstGeom>
            <a:solidFill>
              <a:schemeClr val="lt1"/>
            </a:solidFill>
            <a:ln w="25400" cap="flat" cmpd="sng">
              <a:solidFill>
                <a:srgbClr val="6BA9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g11e2e3e32ec_0_0"/>
            <p:cNvSpPr txBox="1"/>
            <p:nvPr/>
          </p:nvSpPr>
          <p:spPr>
            <a:xfrm>
              <a:off x="4248472" y="0"/>
              <a:ext cx="4248600" cy="1944300"/>
            </a:xfrm>
            <a:prstGeom prst="rect">
              <a:avLst/>
            </a:prstGeom>
            <a:noFill/>
            <a:ln>
              <a:noFill/>
            </a:ln>
          </p:spPr>
          <p:txBody>
            <a:bodyPr spcFirstLastPara="1" wrap="square" lIns="341375" tIns="341375" rIns="341375" bIns="341375" anchor="ctr" anchorCtr="0">
              <a:noAutofit/>
            </a:bodyPr>
            <a:lstStyle/>
            <a:p>
              <a:pPr marL="0" marR="0" lvl="0" indent="0" algn="ctr" rtl="0">
                <a:lnSpc>
                  <a:spcPct val="90000"/>
                </a:lnSpc>
                <a:spcBef>
                  <a:spcPts val="0"/>
                </a:spcBef>
                <a:spcAft>
                  <a:spcPts val="0"/>
                </a:spcAft>
                <a:buNone/>
              </a:pPr>
              <a:r>
                <a:rPr lang="ca-ES" sz="4800" b="0" i="0" u="none" strike="noStrike" cap="none">
                  <a:solidFill>
                    <a:schemeClr val="lt1"/>
                  </a:solidFill>
                  <a:latin typeface="Calibri"/>
                  <a:ea typeface="Calibri"/>
                  <a:cs typeface="Calibri"/>
                  <a:sym typeface="Calibri"/>
                </a:rPr>
                <a:t>Idea 2</a:t>
              </a:r>
              <a:endParaRPr sz="4800" b="0" i="0" u="none" strike="noStrike" cap="none">
                <a:solidFill>
                  <a:schemeClr val="lt1"/>
                </a:solidFill>
                <a:latin typeface="Calibri"/>
                <a:ea typeface="Calibri"/>
                <a:cs typeface="Calibri"/>
                <a:sym typeface="Calibri"/>
              </a:endParaRPr>
            </a:p>
          </p:txBody>
        </p:sp>
        <p:sp>
          <p:nvSpPr>
            <p:cNvPr id="194" name="Google Shape;194;g11e2e3e32ec_0_0"/>
            <p:cNvSpPr/>
            <p:nvPr/>
          </p:nvSpPr>
          <p:spPr>
            <a:xfrm rot="10800000">
              <a:off x="-128" y="2592276"/>
              <a:ext cx="4248600" cy="2592300"/>
            </a:xfrm>
            <a:prstGeom prst="round1Rect">
              <a:avLst>
                <a:gd name="adj" fmla="val 16667"/>
              </a:avLst>
            </a:prstGeom>
            <a:solidFill>
              <a:schemeClr val="lt1"/>
            </a:solidFill>
            <a:ln w="25400" cap="flat" cmpd="sng">
              <a:solidFill>
                <a:srgbClr val="6BA9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g11e2e3e32ec_0_0"/>
            <p:cNvSpPr txBox="1"/>
            <p:nvPr/>
          </p:nvSpPr>
          <p:spPr>
            <a:xfrm>
              <a:off x="0" y="3240359"/>
              <a:ext cx="4248600" cy="1944300"/>
            </a:xfrm>
            <a:prstGeom prst="rect">
              <a:avLst/>
            </a:prstGeom>
            <a:noFill/>
            <a:ln>
              <a:noFill/>
            </a:ln>
          </p:spPr>
          <p:txBody>
            <a:bodyPr spcFirstLastPara="1" wrap="square" lIns="341375" tIns="341375" rIns="341375" bIns="341375" anchor="ctr" anchorCtr="0">
              <a:noAutofit/>
            </a:bodyPr>
            <a:lstStyle/>
            <a:p>
              <a:pPr marL="0" marR="0" lvl="0" indent="0" algn="ctr" rtl="0">
                <a:lnSpc>
                  <a:spcPct val="90000"/>
                </a:lnSpc>
                <a:spcBef>
                  <a:spcPts val="0"/>
                </a:spcBef>
                <a:spcAft>
                  <a:spcPts val="0"/>
                </a:spcAft>
                <a:buNone/>
              </a:pPr>
              <a:r>
                <a:rPr lang="ca-ES" sz="4800" b="0" i="0" u="none" strike="noStrike" cap="none">
                  <a:solidFill>
                    <a:schemeClr val="lt1"/>
                  </a:solidFill>
                  <a:latin typeface="Calibri"/>
                  <a:ea typeface="Calibri"/>
                  <a:cs typeface="Calibri"/>
                  <a:sym typeface="Calibri"/>
                </a:rPr>
                <a:t>Idea 4</a:t>
              </a:r>
              <a:endParaRPr sz="4800" b="0" i="0" u="none" strike="noStrike" cap="none">
                <a:solidFill>
                  <a:schemeClr val="lt1"/>
                </a:solidFill>
                <a:latin typeface="Calibri"/>
                <a:ea typeface="Calibri"/>
                <a:cs typeface="Calibri"/>
                <a:sym typeface="Calibri"/>
              </a:endParaRPr>
            </a:p>
          </p:txBody>
        </p:sp>
        <p:sp>
          <p:nvSpPr>
            <p:cNvPr id="196" name="Google Shape;196;g11e2e3e32ec_0_0"/>
            <p:cNvSpPr/>
            <p:nvPr/>
          </p:nvSpPr>
          <p:spPr>
            <a:xfrm rot="5400000">
              <a:off x="5076494" y="1764137"/>
              <a:ext cx="2592300" cy="4248600"/>
            </a:xfrm>
            <a:prstGeom prst="round1Rect">
              <a:avLst>
                <a:gd name="adj" fmla="val 16667"/>
              </a:avLst>
            </a:prstGeom>
            <a:solidFill>
              <a:schemeClr val="lt1"/>
            </a:solidFill>
            <a:ln w="25400" cap="flat" cmpd="sng">
              <a:solidFill>
                <a:srgbClr val="6BA9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11e2e3e32ec_0_0"/>
            <p:cNvSpPr txBox="1"/>
            <p:nvPr/>
          </p:nvSpPr>
          <p:spPr>
            <a:xfrm>
              <a:off x="4248471" y="3240360"/>
              <a:ext cx="4248600" cy="1944300"/>
            </a:xfrm>
            <a:prstGeom prst="rect">
              <a:avLst/>
            </a:prstGeom>
            <a:noFill/>
            <a:ln>
              <a:noFill/>
            </a:ln>
          </p:spPr>
          <p:txBody>
            <a:bodyPr spcFirstLastPara="1" wrap="square" lIns="341375" tIns="341375" rIns="341375" bIns="341375" anchor="ctr" anchorCtr="0">
              <a:noAutofit/>
            </a:bodyPr>
            <a:lstStyle/>
            <a:p>
              <a:pPr marL="0" marR="0" lvl="0" indent="0" algn="ctr" rtl="0">
                <a:lnSpc>
                  <a:spcPct val="90000"/>
                </a:lnSpc>
                <a:spcBef>
                  <a:spcPts val="0"/>
                </a:spcBef>
                <a:spcAft>
                  <a:spcPts val="0"/>
                </a:spcAft>
                <a:buNone/>
              </a:pPr>
              <a:r>
                <a:rPr lang="ca-ES" sz="4800" b="0" i="0" u="none" strike="noStrike" cap="none">
                  <a:solidFill>
                    <a:schemeClr val="lt1"/>
                  </a:solidFill>
                  <a:latin typeface="Calibri"/>
                  <a:ea typeface="Calibri"/>
                  <a:cs typeface="Calibri"/>
                  <a:sym typeface="Calibri"/>
                </a:rPr>
                <a:t>Idea 5</a:t>
              </a:r>
              <a:endParaRPr sz="4800" b="0" i="0" u="none" strike="noStrike" cap="none">
                <a:solidFill>
                  <a:schemeClr val="lt1"/>
                </a:solidFill>
                <a:latin typeface="Calibri"/>
                <a:ea typeface="Calibri"/>
                <a:cs typeface="Calibri"/>
                <a:sym typeface="Calibri"/>
              </a:endParaRPr>
            </a:p>
          </p:txBody>
        </p:sp>
        <p:sp>
          <p:nvSpPr>
            <p:cNvPr id="198" name="Google Shape;198;g11e2e3e32ec_0_0"/>
            <p:cNvSpPr/>
            <p:nvPr/>
          </p:nvSpPr>
          <p:spPr>
            <a:xfrm>
              <a:off x="2520282" y="1800201"/>
              <a:ext cx="3456300" cy="1584300"/>
            </a:xfrm>
            <a:prstGeom prst="roundRect">
              <a:avLst>
                <a:gd name="adj" fmla="val 16667"/>
              </a:avLst>
            </a:prstGeom>
            <a:solidFill>
              <a:srgbClr val="BDD8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g11e2e3e32ec_0_0"/>
            <p:cNvSpPr txBox="1"/>
            <p:nvPr/>
          </p:nvSpPr>
          <p:spPr>
            <a:xfrm>
              <a:off x="2597615" y="1877534"/>
              <a:ext cx="3301800" cy="1429500"/>
            </a:xfrm>
            <a:prstGeom prst="rect">
              <a:avLst/>
            </a:prstGeom>
            <a:noFill/>
            <a:ln>
              <a:noFill/>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None/>
              </a:pPr>
              <a:r>
                <a:rPr lang="ca-ES" sz="2400" b="1">
                  <a:solidFill>
                    <a:schemeClr val="dk1"/>
                  </a:solidFill>
                  <a:latin typeface="Calibri"/>
                  <a:ea typeface="Calibri"/>
                  <a:cs typeface="Calibri"/>
                  <a:sym typeface="Calibri"/>
                </a:rPr>
                <a:t>Preguntes per treballar la metacognició</a:t>
              </a:r>
              <a:endParaRPr sz="2400" b="1" i="0" u="none" strike="noStrike" cap="none">
                <a:solidFill>
                  <a:schemeClr val="dk1"/>
                </a:solidFill>
                <a:latin typeface="Calibri"/>
                <a:ea typeface="Calibri"/>
                <a:cs typeface="Calibri"/>
                <a:sym typeface="Calibri"/>
              </a:endParaRPr>
            </a:p>
          </p:txBody>
        </p:sp>
      </p:grpSp>
      <p:sp>
        <p:nvSpPr>
          <p:cNvPr id="200" name="Google Shape;200;g11e2e3e32ec_0_0"/>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Què dimonis és això de l’aprenentatge autònom?</a:t>
            </a:r>
            <a:endParaRPr/>
          </a:p>
        </p:txBody>
      </p:sp>
      <p:sp>
        <p:nvSpPr>
          <p:cNvPr id="201" name="Google Shape;201;g11e2e3e32ec_0_0"/>
          <p:cNvSpPr txBox="1"/>
          <p:nvPr/>
        </p:nvSpPr>
        <p:spPr>
          <a:xfrm>
            <a:off x="542925" y="1276350"/>
            <a:ext cx="3789600" cy="1416000"/>
          </a:xfrm>
          <a:prstGeom prst="rect">
            <a:avLst/>
          </a:prstGeom>
          <a:noFill/>
          <a:ln>
            <a:noFill/>
          </a:ln>
        </p:spPr>
        <p:txBody>
          <a:bodyPr spcFirstLastPara="1" wrap="square" lIns="91425" tIns="91425" rIns="91425" bIns="91425" anchor="ctr" anchorCtr="0">
            <a:spAutoFit/>
          </a:bodyPr>
          <a:lstStyle/>
          <a:p>
            <a:pPr marL="457200" lvl="0" indent="-330200" algn="l" rtl="0">
              <a:spcBef>
                <a:spcPts val="0"/>
              </a:spcBef>
              <a:spcAft>
                <a:spcPts val="0"/>
              </a:spcAft>
              <a:buSzPts val="1600"/>
              <a:buFont typeface="Calibri"/>
              <a:buChar char="✓"/>
            </a:pPr>
            <a:r>
              <a:rPr lang="ca-ES" sz="1600">
                <a:latin typeface="Calibri"/>
                <a:ea typeface="Calibri"/>
                <a:cs typeface="Calibri"/>
                <a:sym typeface="Calibri"/>
              </a:rPr>
              <a:t>Què penses d’allò que has llegit?</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ca-ES" sz="1600">
                <a:latin typeface="Calibri"/>
                <a:ea typeface="Calibri"/>
                <a:cs typeface="Calibri"/>
                <a:sym typeface="Calibri"/>
              </a:rPr>
              <a:t>Fins a quin punt estàs d’acord amb aquesta afirmació?</a:t>
            </a:r>
            <a:endParaRPr sz="1600">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ca-ES" sz="1600">
                <a:solidFill>
                  <a:schemeClr val="dk1"/>
                </a:solidFill>
                <a:latin typeface="Calibri"/>
                <a:ea typeface="Calibri"/>
                <a:cs typeface="Calibri"/>
                <a:sym typeface="Calibri"/>
              </a:rPr>
              <a:t>Quines idees tenen més sentit per tu? Per què?</a:t>
            </a:r>
            <a:endParaRPr sz="1600">
              <a:latin typeface="Calibri"/>
              <a:ea typeface="Calibri"/>
              <a:cs typeface="Calibri"/>
              <a:sym typeface="Calibri"/>
            </a:endParaRPr>
          </a:p>
        </p:txBody>
      </p:sp>
      <p:sp>
        <p:nvSpPr>
          <p:cNvPr id="202" name="Google Shape;202;g11e2e3e32ec_0_0"/>
          <p:cNvSpPr txBox="1"/>
          <p:nvPr/>
        </p:nvSpPr>
        <p:spPr>
          <a:xfrm>
            <a:off x="5031259" y="1276350"/>
            <a:ext cx="3789600" cy="1908600"/>
          </a:xfrm>
          <a:prstGeom prst="rect">
            <a:avLst/>
          </a:prstGeom>
          <a:noFill/>
          <a:ln>
            <a:noFill/>
          </a:ln>
        </p:spPr>
        <p:txBody>
          <a:bodyPr spcFirstLastPara="1" wrap="square" lIns="91425" tIns="91425" rIns="91425" bIns="91425" anchor="ctr" anchorCtr="0">
            <a:spAutoFit/>
          </a:bodyPr>
          <a:lstStyle/>
          <a:p>
            <a:pPr marL="457200" lvl="0" indent="-330200" algn="l" rtl="0">
              <a:spcBef>
                <a:spcPts val="0"/>
              </a:spcBef>
              <a:spcAft>
                <a:spcPts val="0"/>
              </a:spcAft>
              <a:buSzPts val="1600"/>
              <a:buFont typeface="Calibri"/>
              <a:buChar char="✓"/>
            </a:pPr>
            <a:r>
              <a:rPr lang="ca-ES" sz="1600">
                <a:latin typeface="Calibri"/>
                <a:ea typeface="Calibri"/>
                <a:cs typeface="Calibri"/>
                <a:sym typeface="Calibri"/>
              </a:rPr>
              <a:t>Com podríes mostrar diferències i similituds ?</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ca-ES" sz="1600">
                <a:latin typeface="Calibri"/>
                <a:ea typeface="Calibri"/>
                <a:cs typeface="Calibri"/>
                <a:sym typeface="Calibri"/>
              </a:rPr>
              <a:t>Per què creus que això és correcte i funciona?</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ca-ES" sz="1600">
                <a:solidFill>
                  <a:schemeClr val="dk1"/>
                </a:solidFill>
                <a:latin typeface="Calibri"/>
                <a:ea typeface="Calibri"/>
                <a:cs typeface="Calibri"/>
                <a:sym typeface="Calibri"/>
              </a:rPr>
              <a:t>Quantes possibilitats se’t venen al cap?</a:t>
            </a:r>
            <a:endParaRPr sz="1600" b="1">
              <a:latin typeface="Calibri"/>
              <a:ea typeface="Calibri"/>
              <a:cs typeface="Calibri"/>
              <a:sym typeface="Calibri"/>
            </a:endParaRPr>
          </a:p>
          <a:p>
            <a:pPr marL="457200" lvl="0" indent="0" algn="l" rtl="0">
              <a:spcBef>
                <a:spcPts val="0"/>
              </a:spcBef>
              <a:spcAft>
                <a:spcPts val="0"/>
              </a:spcAft>
              <a:buNone/>
            </a:pPr>
            <a:endParaRPr sz="1600">
              <a:latin typeface="Calibri"/>
              <a:ea typeface="Calibri"/>
              <a:cs typeface="Calibri"/>
              <a:sym typeface="Calibri"/>
            </a:endParaRPr>
          </a:p>
        </p:txBody>
      </p:sp>
      <p:sp>
        <p:nvSpPr>
          <p:cNvPr id="203" name="Google Shape;203;g11e2e3e32ec_0_0"/>
          <p:cNvSpPr txBox="1"/>
          <p:nvPr/>
        </p:nvSpPr>
        <p:spPr>
          <a:xfrm>
            <a:off x="714375" y="4567250"/>
            <a:ext cx="3614700" cy="1169700"/>
          </a:xfrm>
          <a:prstGeom prst="rect">
            <a:avLst/>
          </a:prstGeom>
          <a:noFill/>
          <a:ln>
            <a:noFill/>
          </a:ln>
        </p:spPr>
        <p:txBody>
          <a:bodyPr spcFirstLastPara="1" wrap="square" lIns="91425" tIns="91425" rIns="91425" bIns="91425" anchor="ctr" anchorCtr="0">
            <a:spAutoFit/>
          </a:bodyPr>
          <a:lstStyle/>
          <a:p>
            <a:pPr marL="457200" lvl="0" indent="-330200" algn="l" rtl="0">
              <a:spcBef>
                <a:spcPts val="0"/>
              </a:spcBef>
              <a:spcAft>
                <a:spcPts val="0"/>
              </a:spcAft>
              <a:buSzPts val="1600"/>
              <a:buFont typeface="Calibri"/>
              <a:buChar char="✓"/>
            </a:pPr>
            <a:r>
              <a:rPr lang="ca-ES" sz="1600">
                <a:latin typeface="Calibri"/>
                <a:ea typeface="Calibri"/>
                <a:cs typeface="Calibri"/>
                <a:sym typeface="Calibri"/>
              </a:rPr>
              <a:t>De quina manera pots validar aquesta informació?</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ca-ES" sz="1600">
                <a:latin typeface="Calibri"/>
                <a:ea typeface="Calibri"/>
                <a:cs typeface="Calibri"/>
                <a:sym typeface="Calibri"/>
              </a:rPr>
              <a:t>Quin és el propòsit d’aquesta pràctica?</a:t>
            </a:r>
            <a:endParaRPr sz="1600">
              <a:latin typeface="Calibri"/>
              <a:ea typeface="Calibri"/>
              <a:cs typeface="Calibri"/>
              <a:sym typeface="Calibri"/>
            </a:endParaRPr>
          </a:p>
        </p:txBody>
      </p:sp>
      <p:sp>
        <p:nvSpPr>
          <p:cNvPr id="204" name="Google Shape;204;g11e2e3e32ec_0_0"/>
          <p:cNvSpPr txBox="1"/>
          <p:nvPr/>
        </p:nvSpPr>
        <p:spPr>
          <a:xfrm>
            <a:off x="4995850" y="4567250"/>
            <a:ext cx="3614700" cy="923400"/>
          </a:xfrm>
          <a:prstGeom prst="rect">
            <a:avLst/>
          </a:prstGeom>
          <a:noFill/>
          <a:ln>
            <a:noFill/>
          </a:ln>
        </p:spPr>
        <p:txBody>
          <a:bodyPr spcFirstLastPara="1" wrap="square" lIns="91425" tIns="91425" rIns="91425" bIns="91425" anchor="ctr" anchorCtr="0">
            <a:spAutoFit/>
          </a:bodyPr>
          <a:lstStyle/>
          <a:p>
            <a:pPr marL="457200" lvl="0" indent="-330200" algn="l" rtl="0">
              <a:spcBef>
                <a:spcPts val="0"/>
              </a:spcBef>
              <a:spcAft>
                <a:spcPts val="0"/>
              </a:spcAft>
              <a:buSzPts val="1600"/>
              <a:buFont typeface="Calibri"/>
              <a:buChar char="✓"/>
            </a:pPr>
            <a:r>
              <a:rPr lang="ca-ES" sz="1600">
                <a:latin typeface="Calibri"/>
                <a:ea typeface="Calibri"/>
                <a:cs typeface="Calibri"/>
                <a:sym typeface="Calibri"/>
              </a:rPr>
              <a:t>Quins problemes trobes?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ca-ES" sz="1600">
                <a:latin typeface="Calibri"/>
                <a:ea typeface="Calibri"/>
                <a:cs typeface="Calibri"/>
                <a:sym typeface="Calibri"/>
              </a:rPr>
              <a:t>Com justificaries la teva opinió?</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ca-ES" sz="1600">
                <a:latin typeface="Calibri"/>
                <a:ea typeface="Calibri"/>
                <a:cs typeface="Calibri"/>
                <a:sym typeface="Calibri"/>
              </a:rPr>
              <a:t>Què has après de tu?</a:t>
            </a:r>
            <a:endParaRPr sz="16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1e2e3e32ec_0_26"/>
          <p:cNvSpPr txBox="1"/>
          <p:nvPr/>
        </p:nvSpPr>
        <p:spPr>
          <a:xfrm>
            <a:off x="510775" y="1202375"/>
            <a:ext cx="62079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3400" b="1">
                <a:solidFill>
                  <a:srgbClr val="A1002C"/>
                </a:solidFill>
                <a:latin typeface="Calibri"/>
                <a:ea typeface="Calibri"/>
                <a:cs typeface="Calibri"/>
                <a:sym typeface="Calibri"/>
              </a:rPr>
              <a:t>QUÈ ÉS AIXÒ DE LA REGULACIÓ METACOGNITIVA?</a:t>
            </a:r>
            <a:endParaRPr sz="3400" b="1">
              <a:solidFill>
                <a:srgbClr val="A1002C"/>
              </a:solidFill>
              <a:latin typeface="Calibri"/>
              <a:ea typeface="Calibri"/>
              <a:cs typeface="Calibri"/>
              <a:sym typeface="Calibri"/>
            </a:endParaRPr>
          </a:p>
        </p:txBody>
      </p:sp>
      <p:sp>
        <p:nvSpPr>
          <p:cNvPr id="210" name="Google Shape;210;g11e2e3e32ec_0_26"/>
          <p:cNvSpPr txBox="1"/>
          <p:nvPr/>
        </p:nvSpPr>
        <p:spPr>
          <a:xfrm>
            <a:off x="648875" y="2683525"/>
            <a:ext cx="8009400" cy="358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ca-ES" sz="2800">
                <a:solidFill>
                  <a:schemeClr val="dk1"/>
                </a:solidFill>
                <a:latin typeface="Calibri"/>
                <a:ea typeface="Calibri"/>
                <a:cs typeface="Calibri"/>
                <a:sym typeface="Calibri"/>
              </a:rPr>
              <a:t>Són </a:t>
            </a:r>
            <a:r>
              <a:rPr lang="ca-ES" sz="2800" b="1">
                <a:solidFill>
                  <a:schemeClr val="dk1"/>
                </a:solidFill>
                <a:latin typeface="Calibri"/>
                <a:ea typeface="Calibri"/>
                <a:cs typeface="Calibri"/>
                <a:sym typeface="Calibri"/>
              </a:rPr>
              <a:t>processos de control de la cognició</a:t>
            </a:r>
            <a:r>
              <a:rPr lang="ca-ES" sz="2800">
                <a:solidFill>
                  <a:schemeClr val="dk1"/>
                </a:solidFill>
                <a:latin typeface="Calibri"/>
                <a:ea typeface="Calibri"/>
                <a:cs typeface="Calibri"/>
                <a:sym typeface="Calibri"/>
              </a:rPr>
              <a:t> que t’ajuden a desenvolupar una tasca o un aprenentatge.</a:t>
            </a: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ca-ES" sz="2800">
                <a:solidFill>
                  <a:schemeClr val="dk1"/>
                </a:solidFill>
                <a:latin typeface="Calibri"/>
                <a:ea typeface="Calibri"/>
                <a:cs typeface="Calibri"/>
                <a:sym typeface="Calibri"/>
              </a:rPr>
              <a:t>Els tres elements que l'integren són: </a:t>
            </a:r>
            <a:r>
              <a:rPr lang="ca-ES" sz="2800" b="1">
                <a:solidFill>
                  <a:schemeClr val="dk1"/>
                </a:solidFill>
                <a:latin typeface="Calibri"/>
                <a:ea typeface="Calibri"/>
                <a:cs typeface="Calibri"/>
                <a:sym typeface="Calibri"/>
              </a:rPr>
              <a:t>la planificació</a:t>
            </a:r>
            <a:r>
              <a:rPr lang="ca-ES" sz="2800">
                <a:solidFill>
                  <a:schemeClr val="dk1"/>
                </a:solidFill>
                <a:latin typeface="Calibri"/>
                <a:ea typeface="Calibri"/>
                <a:cs typeface="Calibri"/>
                <a:sym typeface="Calibri"/>
              </a:rPr>
              <a:t> (accions que fas abans d’iniciar un aprenentatge)</a:t>
            </a:r>
            <a:r>
              <a:rPr lang="ca-ES" sz="2800" b="1">
                <a:solidFill>
                  <a:schemeClr val="dk1"/>
                </a:solidFill>
                <a:latin typeface="Calibri"/>
                <a:ea typeface="Calibri"/>
                <a:cs typeface="Calibri"/>
                <a:sym typeface="Calibri"/>
              </a:rPr>
              <a:t>, el monitoratge </a:t>
            </a:r>
            <a:r>
              <a:rPr lang="ca-ES" sz="2800">
                <a:solidFill>
                  <a:schemeClr val="dk1"/>
                </a:solidFill>
                <a:latin typeface="Calibri"/>
                <a:ea typeface="Calibri"/>
                <a:cs typeface="Calibri"/>
                <a:sym typeface="Calibri"/>
              </a:rPr>
              <a:t>(revisió sobre la marxa d’una activitat d’aprenentatge)</a:t>
            </a:r>
            <a:r>
              <a:rPr lang="ca-ES" sz="2800" b="1">
                <a:solidFill>
                  <a:schemeClr val="dk1"/>
                </a:solidFill>
                <a:latin typeface="Calibri"/>
                <a:ea typeface="Calibri"/>
                <a:cs typeface="Calibri"/>
                <a:sym typeface="Calibri"/>
              </a:rPr>
              <a:t> </a:t>
            </a:r>
            <a:r>
              <a:rPr lang="ca-ES" sz="2800">
                <a:solidFill>
                  <a:schemeClr val="dk1"/>
                </a:solidFill>
                <a:latin typeface="Calibri"/>
                <a:ea typeface="Calibri"/>
                <a:cs typeface="Calibri"/>
                <a:sym typeface="Calibri"/>
              </a:rPr>
              <a:t>i</a:t>
            </a:r>
            <a:r>
              <a:rPr lang="ca-ES" sz="2800" b="1">
                <a:solidFill>
                  <a:schemeClr val="dk1"/>
                </a:solidFill>
                <a:latin typeface="Calibri"/>
                <a:ea typeface="Calibri"/>
                <a:cs typeface="Calibri"/>
                <a:sym typeface="Calibri"/>
              </a:rPr>
              <a:t> l’avaluació</a:t>
            </a:r>
            <a:r>
              <a:rPr lang="ca-ES" sz="2800">
                <a:solidFill>
                  <a:schemeClr val="dk1"/>
                </a:solidFill>
                <a:latin typeface="Calibri"/>
                <a:ea typeface="Calibri"/>
                <a:cs typeface="Calibri"/>
                <a:sym typeface="Calibri"/>
              </a:rPr>
              <a:t> (valoració crítica que fas del teu procés aprenentatge i de les seves evidències).</a:t>
            </a:r>
            <a:endParaRPr sz="2800" b="1">
              <a:solidFill>
                <a:schemeClr val="dk1"/>
              </a:solidFill>
              <a:latin typeface="Calibri"/>
              <a:ea typeface="Calibri"/>
              <a:cs typeface="Calibri"/>
              <a:sym typeface="Calibri"/>
            </a:endParaRPr>
          </a:p>
        </p:txBody>
      </p:sp>
      <p:pic>
        <p:nvPicPr>
          <p:cNvPr id="211" name="Google Shape;211;g11e2e3e32ec_0_26"/>
          <p:cNvPicPr preferRelativeResize="0"/>
          <p:nvPr/>
        </p:nvPicPr>
        <p:blipFill>
          <a:blip r:embed="rId3">
            <a:alphaModFix/>
          </a:blip>
          <a:stretch>
            <a:fillRect/>
          </a:stretch>
        </p:blipFill>
        <p:spPr>
          <a:xfrm>
            <a:off x="6848300" y="795350"/>
            <a:ext cx="1809975" cy="1809975"/>
          </a:xfrm>
          <a:prstGeom prst="rect">
            <a:avLst/>
          </a:prstGeom>
          <a:noFill/>
          <a:ln>
            <a:noFill/>
          </a:ln>
        </p:spPr>
      </p:pic>
      <p:sp>
        <p:nvSpPr>
          <p:cNvPr id="212" name="Google Shape;212;g11e2e3e32ec_0_26"/>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Què dimonis és això de l’aprenentatge autònom?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1e5ebe09f5_0_8"/>
          <p:cNvSpPr txBox="1"/>
          <p:nvPr/>
        </p:nvSpPr>
        <p:spPr>
          <a:xfrm>
            <a:off x="536675" y="1671050"/>
            <a:ext cx="8283600" cy="5093700"/>
          </a:xfrm>
          <a:prstGeom prst="rect">
            <a:avLst/>
          </a:prstGeom>
          <a:noFill/>
          <a:ln>
            <a:noFill/>
          </a:ln>
        </p:spPr>
        <p:txBody>
          <a:bodyPr spcFirstLastPara="1" wrap="square" lIns="91425" tIns="45700" rIns="91425" bIns="45700" anchor="t" anchorCtr="0">
            <a:spAutoFit/>
          </a:bodyPr>
          <a:lstStyle/>
          <a:p>
            <a:pPr marL="0" marR="0" lvl="0" indent="0" algn="l" rtl="0">
              <a:lnSpc>
                <a:spcPct val="123333"/>
              </a:lnSpc>
              <a:spcBef>
                <a:spcPts val="0"/>
              </a:spcBef>
              <a:spcAft>
                <a:spcPts val="0"/>
              </a:spcAft>
              <a:buNone/>
            </a:pPr>
            <a:r>
              <a:rPr lang="ca-ES" sz="2800">
                <a:solidFill>
                  <a:schemeClr val="dk1"/>
                </a:solidFill>
                <a:latin typeface="Calibri"/>
                <a:ea typeface="Calibri"/>
                <a:cs typeface="Calibri"/>
                <a:sym typeface="Calibri"/>
              </a:rPr>
              <a:t>Algunes accions que portes a terme:</a:t>
            </a:r>
            <a:endParaRPr sz="28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Elecció del teu espai d’aprenentatge (organització de l’entorn)</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Definició del temps d’aprenentatge</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Estructuració d’un cronograma</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Establiment de fites</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Ordre d’objectius</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Classificació de tasques</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Organització d’idees (ex. infografies, aplicació de </a:t>
            </a:r>
            <a:r>
              <a:rPr lang="ca-ES" sz="2400" i="1">
                <a:solidFill>
                  <a:schemeClr val="dk1"/>
                </a:solidFill>
                <a:latin typeface="Calibri"/>
                <a:ea typeface="Calibri"/>
                <a:cs typeface="Calibri"/>
                <a:sym typeface="Calibri"/>
              </a:rPr>
              <a:t>visual thinking</a:t>
            </a:r>
            <a:r>
              <a:rPr lang="ca-E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Concreció de relacions entre coneixements previs i nous coneixements (ex. mapes mentals)</a:t>
            </a:r>
            <a:endParaRPr sz="2400">
              <a:solidFill>
                <a:schemeClr val="dk1"/>
              </a:solidFill>
              <a:latin typeface="Calibri"/>
              <a:ea typeface="Calibri"/>
              <a:cs typeface="Calibri"/>
              <a:sym typeface="Calibri"/>
            </a:endParaRPr>
          </a:p>
        </p:txBody>
      </p:sp>
      <p:sp>
        <p:nvSpPr>
          <p:cNvPr id="218" name="Google Shape;218;g11e5ebe09f5_0_8"/>
          <p:cNvSpPr txBox="1"/>
          <p:nvPr/>
        </p:nvSpPr>
        <p:spPr>
          <a:xfrm>
            <a:off x="536675" y="940825"/>
            <a:ext cx="8283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23333"/>
              </a:lnSpc>
              <a:spcBef>
                <a:spcPts val="0"/>
              </a:spcBef>
              <a:spcAft>
                <a:spcPts val="0"/>
              </a:spcAft>
              <a:buNone/>
            </a:pPr>
            <a:r>
              <a:rPr lang="ca-ES" sz="2800" b="1">
                <a:solidFill>
                  <a:srgbClr val="A1002C"/>
                </a:solidFill>
                <a:latin typeface="Calibri"/>
                <a:ea typeface="Calibri"/>
                <a:cs typeface="Calibri"/>
                <a:sym typeface="Calibri"/>
              </a:rPr>
              <a:t>PLANIFICACIÓ</a:t>
            </a:r>
            <a:r>
              <a:rPr lang="ca-ES" sz="2800" b="1">
                <a:solidFill>
                  <a:schemeClr val="dk1"/>
                </a:solidFill>
                <a:latin typeface="Calibri"/>
                <a:ea typeface="Calibri"/>
                <a:cs typeface="Calibri"/>
                <a:sym typeface="Calibri"/>
              </a:rPr>
              <a:t>: et permet organitzar els coneixements</a:t>
            </a:r>
            <a:endParaRPr sz="2800" b="1" i="0" u="none" strike="noStrike" cap="none">
              <a:solidFill>
                <a:schemeClr val="dk1"/>
              </a:solidFill>
              <a:latin typeface="Calibri"/>
              <a:ea typeface="Calibri"/>
              <a:cs typeface="Calibri"/>
              <a:sym typeface="Calibri"/>
            </a:endParaRPr>
          </a:p>
        </p:txBody>
      </p:sp>
      <p:sp>
        <p:nvSpPr>
          <p:cNvPr id="219" name="Google Shape;219;g11e5ebe09f5_0_8"/>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Què dimonis és això de l’aprenentatge autònom?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1e2e3e32ec_0_54"/>
          <p:cNvSpPr txBox="1"/>
          <p:nvPr/>
        </p:nvSpPr>
        <p:spPr>
          <a:xfrm>
            <a:off x="536675" y="2157425"/>
            <a:ext cx="8283600" cy="5093700"/>
          </a:xfrm>
          <a:prstGeom prst="rect">
            <a:avLst/>
          </a:prstGeom>
          <a:noFill/>
          <a:ln>
            <a:noFill/>
          </a:ln>
        </p:spPr>
        <p:txBody>
          <a:bodyPr spcFirstLastPara="1" wrap="square" lIns="91425" tIns="45700" rIns="91425" bIns="45700" anchor="t" anchorCtr="0">
            <a:spAutoFit/>
          </a:bodyPr>
          <a:lstStyle/>
          <a:p>
            <a:pPr marL="0" marR="0" lvl="0" indent="0" algn="l" rtl="0">
              <a:lnSpc>
                <a:spcPct val="123333"/>
              </a:lnSpc>
              <a:spcBef>
                <a:spcPts val="0"/>
              </a:spcBef>
              <a:spcAft>
                <a:spcPts val="0"/>
              </a:spcAft>
              <a:buNone/>
            </a:pPr>
            <a:r>
              <a:rPr lang="ca-ES" sz="2800">
                <a:solidFill>
                  <a:schemeClr val="dk1"/>
                </a:solidFill>
                <a:latin typeface="Calibri"/>
                <a:ea typeface="Calibri"/>
                <a:cs typeface="Calibri"/>
                <a:sym typeface="Calibri"/>
              </a:rPr>
              <a:t>Entre les accions que desenvolupes es troben:</a:t>
            </a:r>
            <a:endParaRPr sz="2800">
              <a:solidFill>
                <a:schemeClr val="dk1"/>
              </a:solidFill>
              <a:latin typeface="Calibri"/>
              <a:ea typeface="Calibri"/>
              <a:cs typeface="Calibri"/>
              <a:sym typeface="Calibri"/>
            </a:endParaRPr>
          </a:p>
          <a:p>
            <a:pPr marL="45720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Prioritzes la tasca que vols portar a terme</a:t>
            </a:r>
            <a:endParaRPr sz="2400">
              <a:solidFill>
                <a:schemeClr val="dk1"/>
              </a:solidFill>
              <a:latin typeface="Calibri"/>
              <a:ea typeface="Calibri"/>
              <a:cs typeface="Calibri"/>
              <a:sym typeface="Calibri"/>
            </a:endParaRPr>
          </a:p>
          <a:p>
            <a:pPr marL="45720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Et preguntes sobre si tens clar el què has de fer o allò que estàs aprenent</a:t>
            </a:r>
            <a:endParaRPr sz="2400">
              <a:solidFill>
                <a:schemeClr val="dk1"/>
              </a:solidFill>
              <a:latin typeface="Calibri"/>
              <a:ea typeface="Calibri"/>
              <a:cs typeface="Calibri"/>
              <a:sym typeface="Calibri"/>
            </a:endParaRPr>
          </a:p>
          <a:p>
            <a:pPr marL="45720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Valores en quina mesura vas aconseguint les fites que t’havies proposat</a:t>
            </a:r>
            <a:endParaRPr sz="2400">
              <a:solidFill>
                <a:schemeClr val="dk1"/>
              </a:solidFill>
              <a:latin typeface="Calibri"/>
              <a:ea typeface="Calibri"/>
              <a:cs typeface="Calibri"/>
              <a:sym typeface="Calibri"/>
            </a:endParaRPr>
          </a:p>
          <a:p>
            <a:pPr marL="45720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Fixes la teva atenció (selectiva) en determinats elements per consolidar els teus aprenentatges</a:t>
            </a:r>
            <a:endParaRPr sz="2400">
              <a:solidFill>
                <a:schemeClr val="dk1"/>
              </a:solidFill>
              <a:latin typeface="Calibri"/>
              <a:ea typeface="Calibri"/>
              <a:cs typeface="Calibri"/>
              <a:sym typeface="Calibri"/>
            </a:endParaRPr>
          </a:p>
          <a:p>
            <a:pPr marL="45720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Apliques els canvis que consideres adients per millorar els teus resultats d’aprenentatge </a:t>
            </a:r>
            <a:endParaRPr sz="2400">
              <a:solidFill>
                <a:schemeClr val="dk1"/>
              </a:solidFill>
              <a:latin typeface="Calibri"/>
              <a:ea typeface="Calibri"/>
              <a:cs typeface="Calibri"/>
              <a:sym typeface="Calibri"/>
            </a:endParaRPr>
          </a:p>
          <a:p>
            <a:pPr marL="0" marR="0" lvl="0" indent="0" algn="l" rtl="0">
              <a:lnSpc>
                <a:spcPct val="123333"/>
              </a:lnSpc>
              <a:spcBef>
                <a:spcPts val="0"/>
              </a:spcBef>
              <a:spcAft>
                <a:spcPts val="0"/>
              </a:spcAft>
              <a:buNone/>
            </a:pPr>
            <a:endParaRPr sz="2400">
              <a:solidFill>
                <a:schemeClr val="dk1"/>
              </a:solidFill>
              <a:latin typeface="Calibri"/>
              <a:ea typeface="Calibri"/>
              <a:cs typeface="Calibri"/>
              <a:sym typeface="Calibri"/>
            </a:endParaRPr>
          </a:p>
        </p:txBody>
      </p:sp>
      <p:sp>
        <p:nvSpPr>
          <p:cNvPr id="225" name="Google Shape;225;g11e2e3e32ec_0_54"/>
          <p:cNvSpPr txBox="1"/>
          <p:nvPr/>
        </p:nvSpPr>
        <p:spPr>
          <a:xfrm>
            <a:off x="536675" y="1017025"/>
            <a:ext cx="8283600" cy="1054800"/>
          </a:xfrm>
          <a:prstGeom prst="rect">
            <a:avLst/>
          </a:prstGeom>
          <a:noFill/>
          <a:ln>
            <a:noFill/>
          </a:ln>
        </p:spPr>
        <p:txBody>
          <a:bodyPr spcFirstLastPara="1" wrap="square" lIns="91425" tIns="45700" rIns="91425" bIns="45700" anchor="t" anchorCtr="0">
            <a:spAutoFit/>
          </a:bodyPr>
          <a:lstStyle/>
          <a:p>
            <a:pPr marL="0" marR="0" lvl="0" indent="0" algn="l" rtl="0">
              <a:lnSpc>
                <a:spcPct val="123333"/>
              </a:lnSpc>
              <a:spcBef>
                <a:spcPts val="0"/>
              </a:spcBef>
              <a:spcAft>
                <a:spcPts val="0"/>
              </a:spcAft>
              <a:buNone/>
            </a:pPr>
            <a:r>
              <a:rPr lang="ca-ES" sz="2800" b="1">
                <a:solidFill>
                  <a:srgbClr val="A1002C"/>
                </a:solidFill>
                <a:latin typeface="Calibri"/>
                <a:ea typeface="Calibri"/>
                <a:cs typeface="Calibri"/>
                <a:sym typeface="Calibri"/>
              </a:rPr>
              <a:t>MONITORATGE</a:t>
            </a:r>
            <a:r>
              <a:rPr lang="ca-ES" sz="2800" b="1">
                <a:solidFill>
                  <a:schemeClr val="dk1"/>
                </a:solidFill>
                <a:latin typeface="Calibri"/>
                <a:ea typeface="Calibri"/>
                <a:cs typeface="Calibri"/>
                <a:sym typeface="Calibri"/>
              </a:rPr>
              <a:t>: on apliques control i supervisió d’allò que estàs aprenent</a:t>
            </a:r>
            <a:endParaRPr sz="2800" b="1" i="0" u="none" strike="noStrike" cap="none">
              <a:solidFill>
                <a:schemeClr val="dk1"/>
              </a:solidFill>
              <a:latin typeface="Calibri"/>
              <a:ea typeface="Calibri"/>
              <a:cs typeface="Calibri"/>
              <a:sym typeface="Calibri"/>
            </a:endParaRPr>
          </a:p>
        </p:txBody>
      </p:sp>
      <p:sp>
        <p:nvSpPr>
          <p:cNvPr id="226" name="Google Shape;226;g11e2e3e32ec_0_54"/>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Què dimonis és això de l’aprenentatge autònom?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1e2e3e32ec_0_60"/>
          <p:cNvSpPr txBox="1"/>
          <p:nvPr/>
        </p:nvSpPr>
        <p:spPr>
          <a:xfrm>
            <a:off x="536675" y="2157425"/>
            <a:ext cx="8283600" cy="4638300"/>
          </a:xfrm>
          <a:prstGeom prst="rect">
            <a:avLst/>
          </a:prstGeom>
          <a:noFill/>
          <a:ln>
            <a:noFill/>
          </a:ln>
        </p:spPr>
        <p:txBody>
          <a:bodyPr spcFirstLastPara="1" wrap="square" lIns="91425" tIns="45700" rIns="91425" bIns="45700" anchor="t" anchorCtr="0">
            <a:spAutoFit/>
          </a:bodyPr>
          <a:lstStyle/>
          <a:p>
            <a:pPr marL="0" marR="0" lvl="0" indent="0" algn="l" rtl="0">
              <a:lnSpc>
                <a:spcPct val="123333"/>
              </a:lnSpc>
              <a:spcBef>
                <a:spcPts val="0"/>
              </a:spcBef>
              <a:spcAft>
                <a:spcPts val="0"/>
              </a:spcAft>
              <a:buNone/>
            </a:pPr>
            <a:r>
              <a:rPr lang="ca-ES" sz="2800">
                <a:solidFill>
                  <a:schemeClr val="dk1"/>
                </a:solidFill>
                <a:latin typeface="Calibri"/>
                <a:ea typeface="Calibri"/>
                <a:cs typeface="Calibri"/>
                <a:sym typeface="Calibri"/>
              </a:rPr>
              <a:t>Algunes de les accions que realitzes són:</a:t>
            </a:r>
            <a:endParaRPr sz="28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Preguntar-te sobre si has assolit els objectius que t’havies marcat dins del temps que tenies previst</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Qüestionar-te sobre quines coses faries diferent en una situació d’aprenentatge similar?</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Validar què sí i què no has treballat durant el procés d’aprenentatge</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Reflexionar sobre què fàries igual i que modificaries si haguessis de respondre a la mateixa activitat o a una similar en el futur</a:t>
            </a:r>
            <a:endParaRPr sz="2400">
              <a:solidFill>
                <a:schemeClr val="dk1"/>
              </a:solidFill>
              <a:latin typeface="Calibri"/>
              <a:ea typeface="Calibri"/>
              <a:cs typeface="Calibri"/>
              <a:sym typeface="Calibri"/>
            </a:endParaRPr>
          </a:p>
        </p:txBody>
      </p:sp>
      <p:sp>
        <p:nvSpPr>
          <p:cNvPr id="232" name="Google Shape;232;g11e2e3e32ec_0_60"/>
          <p:cNvSpPr txBox="1"/>
          <p:nvPr/>
        </p:nvSpPr>
        <p:spPr>
          <a:xfrm>
            <a:off x="536675" y="1017025"/>
            <a:ext cx="8283600" cy="1054800"/>
          </a:xfrm>
          <a:prstGeom prst="rect">
            <a:avLst/>
          </a:prstGeom>
          <a:noFill/>
          <a:ln>
            <a:noFill/>
          </a:ln>
        </p:spPr>
        <p:txBody>
          <a:bodyPr spcFirstLastPara="1" wrap="square" lIns="91425" tIns="45700" rIns="91425" bIns="45700" anchor="t" anchorCtr="0">
            <a:spAutoFit/>
          </a:bodyPr>
          <a:lstStyle/>
          <a:p>
            <a:pPr marL="0" marR="0" lvl="0" indent="0" algn="l" rtl="0">
              <a:lnSpc>
                <a:spcPct val="123333"/>
              </a:lnSpc>
              <a:spcBef>
                <a:spcPts val="0"/>
              </a:spcBef>
              <a:spcAft>
                <a:spcPts val="0"/>
              </a:spcAft>
              <a:buNone/>
            </a:pPr>
            <a:r>
              <a:rPr lang="ca-ES" sz="2800" b="1">
                <a:solidFill>
                  <a:srgbClr val="A1002C"/>
                </a:solidFill>
                <a:latin typeface="Calibri"/>
                <a:ea typeface="Calibri"/>
                <a:cs typeface="Calibri"/>
                <a:sym typeface="Calibri"/>
              </a:rPr>
              <a:t>AVALUACIÓ</a:t>
            </a:r>
            <a:r>
              <a:rPr lang="ca-ES" sz="2800" b="1">
                <a:solidFill>
                  <a:schemeClr val="dk1"/>
                </a:solidFill>
                <a:latin typeface="Calibri"/>
                <a:ea typeface="Calibri"/>
                <a:cs typeface="Calibri"/>
                <a:sym typeface="Calibri"/>
              </a:rPr>
              <a:t>: on apliques control i supervisió d’allò que estàs aprenent</a:t>
            </a:r>
            <a:endParaRPr sz="2800" b="1" i="0" u="none" strike="noStrike" cap="none">
              <a:solidFill>
                <a:schemeClr val="dk1"/>
              </a:solidFill>
              <a:latin typeface="Calibri"/>
              <a:ea typeface="Calibri"/>
              <a:cs typeface="Calibri"/>
              <a:sym typeface="Calibri"/>
            </a:endParaRPr>
          </a:p>
        </p:txBody>
      </p:sp>
      <p:sp>
        <p:nvSpPr>
          <p:cNvPr id="233" name="Google Shape;233;g11e2e3e32ec_0_60"/>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Què dimonis és això de l’aprenentatge autònom?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1db831ea68_1_73"/>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g11db831ea68_1_73"/>
          <p:cNvSpPr txBox="1"/>
          <p:nvPr/>
        </p:nvSpPr>
        <p:spPr>
          <a:xfrm>
            <a:off x="521550" y="1709750"/>
            <a:ext cx="8100900" cy="258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ALGUNES TÈCNIQUES I ACCIONS PER APRENDRE </a:t>
            </a:r>
            <a:r>
              <a:rPr lang="ca-ES" sz="4400" b="1">
                <a:solidFill>
                  <a:srgbClr val="A1002C"/>
                </a:solidFill>
                <a:latin typeface="Calibri"/>
                <a:ea typeface="Calibri"/>
                <a:cs typeface="Calibri"/>
                <a:sym typeface="Calibri"/>
              </a:rPr>
              <a:t>(MILLOR)</a:t>
            </a:r>
            <a:endParaRPr sz="4400">
              <a:solidFill>
                <a:srgbClr val="A1002C"/>
              </a:solidFill>
            </a:endParaRPr>
          </a:p>
        </p:txBody>
      </p:sp>
      <p:pic>
        <p:nvPicPr>
          <p:cNvPr id="240" name="Google Shape;240;g11db831ea68_1_73"/>
          <p:cNvPicPr preferRelativeResize="0"/>
          <p:nvPr/>
        </p:nvPicPr>
        <p:blipFill>
          <a:blip r:embed="rId3">
            <a:alphaModFix/>
          </a:blip>
          <a:stretch>
            <a:fillRect/>
          </a:stretch>
        </p:blipFill>
        <p:spPr>
          <a:xfrm>
            <a:off x="6186500" y="3900575"/>
            <a:ext cx="2957500" cy="29575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1db831ea68_1_78"/>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11db831ea68_1_78"/>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Algunes tècniques i accions per aprendre (millor)</a:t>
            </a:r>
            <a:endParaRPr/>
          </a:p>
        </p:txBody>
      </p:sp>
      <p:sp>
        <p:nvSpPr>
          <p:cNvPr id="247" name="Google Shape;247;g11db831ea68_1_78"/>
          <p:cNvSpPr txBox="1"/>
          <p:nvPr/>
        </p:nvSpPr>
        <p:spPr>
          <a:xfrm>
            <a:off x="842975" y="1328750"/>
            <a:ext cx="8100900" cy="522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2800" b="1" u="sng">
                <a:solidFill>
                  <a:srgbClr val="A1002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TÈCNICA FEYNMAN</a:t>
            </a:r>
            <a:endParaRPr sz="2800" b="1">
              <a:solidFill>
                <a:srgbClr val="A1002C"/>
              </a:solidFill>
              <a:latin typeface="Calibri"/>
              <a:ea typeface="Calibri"/>
              <a:cs typeface="Calibri"/>
              <a:sym typeface="Calibri"/>
            </a:endParaRPr>
          </a:p>
          <a:p>
            <a:pPr marL="0" lvl="0" indent="0" algn="l" rtl="0">
              <a:spcBef>
                <a:spcPts val="200"/>
              </a:spcBef>
              <a:spcAft>
                <a:spcPts val="0"/>
              </a:spcAft>
              <a:buNone/>
            </a:pP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Escull el concepte o tema que vols aprendre</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Escriu a la part superior d’un document o llibreta (física o virtual) el nom del concepte o tema anterior </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Explica el tema amb les teves pròpies paraules, fent ús d’un llenguatge senzill. Si vols, acompanya el text amb dibuixos</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Revisa la teva explicació. Detecta aquells punts on la informació encara no està prou clara. Cerca informació o torna a revisar la que tinguis per poder-la compartir millor</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Escriu de nou aquells continguts informatius que una nena o un nen ho podrien entendre</a:t>
            </a:r>
            <a:endParaRPr sz="2400">
              <a:solidFill>
                <a:schemeClr val="dk1"/>
              </a:solidFill>
              <a:latin typeface="Calibri"/>
              <a:ea typeface="Calibri"/>
              <a:cs typeface="Calibri"/>
              <a:sym typeface="Calibri"/>
            </a:endParaRPr>
          </a:p>
          <a:p>
            <a:pPr marL="457200" lvl="0" indent="0" algn="l" rtl="0">
              <a:spcBef>
                <a:spcPts val="200"/>
              </a:spcBef>
              <a:spcAft>
                <a:spcPts val="0"/>
              </a:spcAft>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1db831ea68_1_84"/>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g11db831ea68_1_84"/>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Algunes tècniques i accions per aprendre (millor)</a:t>
            </a:r>
            <a:endParaRPr/>
          </a:p>
        </p:txBody>
      </p:sp>
      <p:sp>
        <p:nvSpPr>
          <p:cNvPr id="254" name="Google Shape;254;g11db831ea68_1_84"/>
          <p:cNvSpPr txBox="1"/>
          <p:nvPr/>
        </p:nvSpPr>
        <p:spPr>
          <a:xfrm>
            <a:off x="842975" y="947750"/>
            <a:ext cx="8100900" cy="541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2800" b="1">
                <a:solidFill>
                  <a:srgbClr val="A1002C"/>
                </a:solidFill>
                <a:latin typeface="Calibri"/>
                <a:ea typeface="Calibri"/>
                <a:cs typeface="Calibri"/>
                <a:sym typeface="Calibri"/>
              </a:rPr>
              <a:t>CODIFICACIÓ MÚLTIPLE</a:t>
            </a:r>
            <a:endParaRPr sz="2800" b="1">
              <a:solidFill>
                <a:srgbClr val="A1002C"/>
              </a:solidFill>
              <a:latin typeface="Calibri"/>
              <a:ea typeface="Calibri"/>
              <a:cs typeface="Calibri"/>
              <a:sym typeface="Calibri"/>
            </a:endParaRPr>
          </a:p>
          <a:p>
            <a:pPr marL="0" lvl="0" indent="0" algn="l" rtl="0">
              <a:spcBef>
                <a:spcPts val="200"/>
              </a:spcBef>
              <a:spcAft>
                <a:spcPts val="0"/>
              </a:spcAft>
              <a:buNone/>
            </a:pPr>
            <a:endParaRPr sz="2800" b="1">
              <a:solidFill>
                <a:srgbClr val="A1002C"/>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Guarda la mateixa informació com a mínim en formats diferents: escrivint un text, dibuixant un mapa mental, produint un prototip, editant una infografia, etc.</a:t>
            </a:r>
            <a:endParaRPr sz="2800" b="1">
              <a:solidFill>
                <a:srgbClr val="A1002C"/>
              </a:solidFill>
              <a:latin typeface="Calibri"/>
              <a:ea typeface="Calibri"/>
              <a:cs typeface="Calibri"/>
              <a:sym typeface="Calibri"/>
            </a:endParaRPr>
          </a:p>
          <a:p>
            <a:pPr marL="0" lvl="0" indent="0" algn="l" rtl="0">
              <a:spcBef>
                <a:spcPts val="200"/>
              </a:spcBef>
              <a:spcAft>
                <a:spcPts val="0"/>
              </a:spcAft>
              <a:buNone/>
            </a:pPr>
            <a:endParaRPr sz="2800" b="1">
              <a:solidFill>
                <a:srgbClr val="A1002C"/>
              </a:solidFill>
              <a:latin typeface="Calibri"/>
              <a:ea typeface="Calibri"/>
              <a:cs typeface="Calibri"/>
              <a:sym typeface="Calibri"/>
            </a:endParaRPr>
          </a:p>
          <a:p>
            <a:pPr marL="0" lvl="0" indent="0" algn="l" rtl="0">
              <a:spcBef>
                <a:spcPts val="200"/>
              </a:spcBef>
              <a:spcAft>
                <a:spcPts val="0"/>
              </a:spcAft>
              <a:buNone/>
            </a:pPr>
            <a:r>
              <a:rPr lang="ca-ES" sz="2800" b="1">
                <a:solidFill>
                  <a:srgbClr val="A1002C"/>
                </a:solidFill>
                <a:latin typeface="Calibri"/>
                <a:ea typeface="Calibri"/>
                <a:cs typeface="Calibri"/>
                <a:sym typeface="Calibri"/>
              </a:rPr>
              <a:t>CORBA DE REPETICIÓ</a:t>
            </a:r>
            <a:endParaRPr sz="2800" b="1">
              <a:solidFill>
                <a:srgbClr val="A1002C"/>
              </a:solidFill>
              <a:latin typeface="Calibri"/>
              <a:ea typeface="Calibri"/>
              <a:cs typeface="Calibri"/>
              <a:sym typeface="Calibri"/>
            </a:endParaRPr>
          </a:p>
          <a:p>
            <a:pPr marL="0" lvl="0" indent="0" algn="l" rtl="0">
              <a:spcBef>
                <a:spcPts val="200"/>
              </a:spcBef>
              <a:spcAft>
                <a:spcPts val="0"/>
              </a:spcAft>
              <a:buNone/>
            </a:pP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És possible que tinguis al cap més informacions durant més temps si les repeteixes seguint un patró temporal (ex. 1 hora cada dia, 30 minuts cada dos dies, etc.)</a:t>
            </a:r>
            <a:endParaRPr sz="2400">
              <a:solidFill>
                <a:schemeClr val="dk1"/>
              </a:solidFill>
              <a:latin typeface="Calibri"/>
              <a:ea typeface="Calibri"/>
              <a:cs typeface="Calibri"/>
              <a:sym typeface="Calibri"/>
            </a:endParaRPr>
          </a:p>
          <a:p>
            <a:pPr marL="457200" lvl="0" indent="-381000" algn="l" rtl="0">
              <a:spcBef>
                <a:spcPts val="200"/>
              </a:spcBef>
              <a:spcAft>
                <a:spcPts val="200"/>
              </a:spcAft>
              <a:buClr>
                <a:schemeClr val="dk1"/>
              </a:buClr>
              <a:buSzPts val="2400"/>
              <a:buFont typeface="Calibri"/>
              <a:buChar char="✓"/>
            </a:pPr>
            <a:r>
              <a:rPr lang="ca-ES" sz="2400">
                <a:solidFill>
                  <a:schemeClr val="dk1"/>
                </a:solidFill>
                <a:latin typeface="Calibri"/>
                <a:ea typeface="Calibri"/>
                <a:cs typeface="Calibri"/>
                <a:sym typeface="Calibri"/>
              </a:rPr>
              <a:t>Estableix els temps de repetició o repàs en el temps, al teu calendari i assegura’t de respectar-los!</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1db831ea68_1_90"/>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11db831ea68_1_90"/>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Algunes tècniques i accions per aprendre (millor)</a:t>
            </a:r>
            <a:endParaRPr/>
          </a:p>
        </p:txBody>
      </p:sp>
      <p:sp>
        <p:nvSpPr>
          <p:cNvPr id="261" name="Google Shape;261;g11db831ea68_1_90"/>
          <p:cNvSpPr txBox="1"/>
          <p:nvPr/>
        </p:nvSpPr>
        <p:spPr>
          <a:xfrm>
            <a:off x="842975" y="947750"/>
            <a:ext cx="8100900" cy="601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2800" b="1">
                <a:solidFill>
                  <a:srgbClr val="A1002C"/>
                </a:solidFill>
                <a:latin typeface="Calibri"/>
                <a:ea typeface="Calibri"/>
                <a:cs typeface="Calibri"/>
                <a:sym typeface="Calibri"/>
              </a:rPr>
              <a:t>3, 2, 1 MARC DE REFLEXIÓ</a:t>
            </a:r>
            <a:endParaRPr sz="2800" b="1">
              <a:solidFill>
                <a:srgbClr val="A1002C"/>
              </a:solidFill>
              <a:latin typeface="Calibri"/>
              <a:ea typeface="Calibri"/>
              <a:cs typeface="Calibri"/>
              <a:sym typeface="Calibri"/>
            </a:endParaRPr>
          </a:p>
          <a:p>
            <a:pPr marL="0" lvl="0" indent="0" algn="l" rtl="0">
              <a:spcBef>
                <a:spcPts val="200"/>
              </a:spcBef>
              <a:spcAft>
                <a:spcPts val="0"/>
              </a:spcAft>
              <a:buNone/>
            </a:pPr>
            <a:endParaRPr>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Anota les idees més importants relacionades amb allò que has llegit, vist o escoltat sobre el tema que vols aprendre</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Troba exemples d’ús sobre les idees que has editat al punt anterior</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Pensa com podries aplicar aquestes idees en una situació real del teu dia a dia, personal o professional</a:t>
            </a:r>
            <a:endParaRPr sz="2400">
              <a:solidFill>
                <a:schemeClr val="dk1"/>
              </a:solidFill>
              <a:latin typeface="Calibri"/>
              <a:ea typeface="Calibri"/>
              <a:cs typeface="Calibri"/>
              <a:sym typeface="Calibri"/>
            </a:endParaRPr>
          </a:p>
          <a:p>
            <a:pPr marL="0" lvl="0" indent="0" algn="l" rtl="0">
              <a:spcBef>
                <a:spcPts val="200"/>
              </a:spcBef>
              <a:spcAft>
                <a:spcPts val="0"/>
              </a:spcAft>
              <a:buNone/>
            </a:pPr>
            <a:endParaRPr>
              <a:solidFill>
                <a:schemeClr val="dk1"/>
              </a:solidFill>
              <a:latin typeface="Calibri"/>
              <a:ea typeface="Calibri"/>
              <a:cs typeface="Calibri"/>
              <a:sym typeface="Calibri"/>
            </a:endParaRPr>
          </a:p>
          <a:p>
            <a:pPr marL="0" lvl="0" indent="0" algn="l" rtl="0">
              <a:spcBef>
                <a:spcPts val="200"/>
              </a:spcBef>
              <a:spcAft>
                <a:spcPts val="0"/>
              </a:spcAft>
              <a:buNone/>
            </a:pPr>
            <a:r>
              <a:rPr lang="ca-ES" sz="2800" b="1">
                <a:solidFill>
                  <a:srgbClr val="A1002C"/>
                </a:solidFill>
                <a:latin typeface="Calibri"/>
                <a:ea typeface="Calibri"/>
                <a:cs typeface="Calibri"/>
                <a:sym typeface="Calibri"/>
              </a:rPr>
              <a:t>MENJA LES VERDURES ABANS DEL POSTRE</a:t>
            </a:r>
            <a:endParaRPr sz="2800" b="1">
              <a:solidFill>
                <a:srgbClr val="A1002C"/>
              </a:solidFill>
              <a:latin typeface="Calibri"/>
              <a:ea typeface="Calibri"/>
              <a:cs typeface="Calibri"/>
              <a:sym typeface="Calibri"/>
            </a:endParaRPr>
          </a:p>
          <a:p>
            <a:pPr marL="0" lvl="0" indent="0" algn="l" rtl="0">
              <a:spcBef>
                <a:spcPts val="200"/>
              </a:spcBef>
              <a:spcAft>
                <a:spcPts val="0"/>
              </a:spcAft>
              <a:buNone/>
            </a:pPr>
            <a:endParaRPr>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Quan baixi la teva concentració, estableix un objectiu d’aprenentatge petit</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Un cop arribis a l’objectiu, si la teva concentració s’ha activat, continua aprenent</a:t>
            </a:r>
            <a:endParaRPr sz="2400">
              <a:solidFill>
                <a:schemeClr val="dk1"/>
              </a:solidFill>
              <a:latin typeface="Calibri"/>
              <a:ea typeface="Calibri"/>
              <a:cs typeface="Calibri"/>
              <a:sym typeface="Calibri"/>
            </a:endParaRPr>
          </a:p>
          <a:p>
            <a:pPr marL="457200" lvl="0" indent="0" algn="l" rtl="0">
              <a:spcBef>
                <a:spcPts val="200"/>
              </a:spcBef>
              <a:spcAft>
                <a:spcPts val="0"/>
              </a:spcAft>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1e4dbc1261_0_101"/>
          <p:cNvSpPr txBox="1"/>
          <p:nvPr/>
        </p:nvSpPr>
        <p:spPr>
          <a:xfrm>
            <a:off x="72008" y="130622"/>
            <a:ext cx="8748600" cy="634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Una mica d’ordre</a:t>
            </a:r>
            <a:endParaRPr>
              <a:solidFill>
                <a:schemeClr val="dk1"/>
              </a:solidFill>
            </a:endParaRPr>
          </a:p>
          <a:p>
            <a:pPr marL="0" marR="0" lvl="0" indent="0" algn="l" rtl="0">
              <a:lnSpc>
                <a:spcPct val="100000"/>
              </a:lnSpc>
              <a:spcBef>
                <a:spcPts val="0"/>
              </a:spcBef>
              <a:spcAft>
                <a:spcPts val="0"/>
              </a:spcAft>
              <a:buClr>
                <a:srgbClr val="5B6371"/>
              </a:buClr>
              <a:buSzPts val="3200"/>
              <a:buFont typeface="Calibri"/>
              <a:buNone/>
            </a:pPr>
            <a:endParaRPr sz="3200" b="1" cap="small">
              <a:solidFill>
                <a:srgbClr val="5B6371"/>
              </a:solidFill>
              <a:latin typeface="Calibri"/>
              <a:ea typeface="Calibri"/>
              <a:cs typeface="Calibri"/>
              <a:sym typeface="Calibri"/>
            </a:endParaRPr>
          </a:p>
        </p:txBody>
      </p:sp>
      <p:sp>
        <p:nvSpPr>
          <p:cNvPr id="108" name="Google Shape;108;g11e4dbc1261_0_101"/>
          <p:cNvSpPr txBox="1"/>
          <p:nvPr/>
        </p:nvSpPr>
        <p:spPr>
          <a:xfrm>
            <a:off x="572675" y="1291275"/>
            <a:ext cx="7099800" cy="3875400"/>
          </a:xfrm>
          <a:prstGeom prst="rect">
            <a:avLst/>
          </a:prstGeom>
          <a:noFill/>
          <a:ln>
            <a:noFill/>
          </a:ln>
        </p:spPr>
        <p:txBody>
          <a:bodyPr spcFirstLastPara="1" wrap="square" lIns="91425" tIns="45700" rIns="91425" bIns="45700" anchor="t" anchorCtr="0">
            <a:noAutofit/>
          </a:bodyPr>
          <a:lstStyle/>
          <a:p>
            <a:pPr marL="0" marR="0" lvl="0" indent="0" algn="l" rtl="0">
              <a:lnSpc>
                <a:spcPct val="123333"/>
              </a:lnSpc>
              <a:spcBef>
                <a:spcPts val="0"/>
              </a:spcBef>
              <a:spcAft>
                <a:spcPts val="0"/>
              </a:spcAft>
              <a:buClr>
                <a:schemeClr val="dk1"/>
              </a:buClr>
              <a:buSzPts val="1100"/>
              <a:buFont typeface="Arial"/>
              <a:buNone/>
            </a:pPr>
            <a:r>
              <a:rPr lang="ca-ES" sz="2800">
                <a:solidFill>
                  <a:schemeClr val="dk1"/>
                </a:solidFill>
                <a:latin typeface="Calibri"/>
                <a:ea typeface="Calibri"/>
                <a:cs typeface="Calibri"/>
                <a:sym typeface="Calibri"/>
              </a:rPr>
              <a:t>Per poder aprofitar al màxim aquests </a:t>
            </a:r>
            <a:r>
              <a:rPr lang="ca-ES" sz="2800" b="1">
                <a:solidFill>
                  <a:schemeClr val="dk1"/>
                </a:solidFill>
                <a:latin typeface="Calibri"/>
                <a:ea typeface="Calibri"/>
                <a:cs typeface="Calibri"/>
                <a:sym typeface="Calibri"/>
              </a:rPr>
              <a:t>60 minuts</a:t>
            </a:r>
            <a:r>
              <a:rPr lang="ca-ES" sz="2800">
                <a:solidFill>
                  <a:schemeClr val="dk1"/>
                </a:solidFill>
                <a:latin typeface="Calibri"/>
                <a:ea typeface="Calibri"/>
                <a:cs typeface="Calibri"/>
                <a:sym typeface="Calibri"/>
              </a:rPr>
              <a:t> necessito que…</a:t>
            </a:r>
            <a:endParaRPr sz="2800" b="1">
              <a:solidFill>
                <a:schemeClr val="dk1"/>
              </a:solidFill>
              <a:latin typeface="Calibri"/>
              <a:ea typeface="Calibri"/>
              <a:cs typeface="Calibri"/>
              <a:sym typeface="Calibri"/>
            </a:endParaRPr>
          </a:p>
          <a:p>
            <a:pPr marL="457200" marR="0" lvl="0" indent="-381000" algn="l" rtl="0">
              <a:lnSpc>
                <a:spcPct val="123333"/>
              </a:lnSpc>
              <a:spcBef>
                <a:spcPts val="10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Deixis els dubtes i comentaris a l’apartat corresponent (després els revisaré i et donaré resposta a tot, tot i tot)</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Tinguis a mà llapis i paper (físic o virtual)</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PARTICIPIS amb actitud propositiva en les diferents dinàmiques</a:t>
            </a:r>
            <a:endParaRPr sz="2400">
              <a:solidFill>
                <a:schemeClr val="dk1"/>
              </a:solidFill>
              <a:latin typeface="Calibri"/>
              <a:ea typeface="Calibri"/>
              <a:cs typeface="Calibri"/>
              <a:sym typeface="Calibri"/>
            </a:endParaRPr>
          </a:p>
          <a:p>
            <a:pPr marL="0" marR="0" lvl="0" indent="0" algn="l" rtl="0">
              <a:lnSpc>
                <a:spcPct val="123333"/>
              </a:lnSpc>
              <a:spcBef>
                <a:spcPts val="1000"/>
              </a:spcBef>
              <a:spcAft>
                <a:spcPts val="1000"/>
              </a:spcAft>
              <a:buNone/>
            </a:pPr>
            <a:endParaRPr sz="2000" b="1">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1db831ea68_1_96"/>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g11db831ea68_1_96"/>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Algunes tècniques i accions per aprendre (millor)</a:t>
            </a:r>
            <a:endParaRPr/>
          </a:p>
        </p:txBody>
      </p:sp>
      <p:sp>
        <p:nvSpPr>
          <p:cNvPr id="268" name="Google Shape;268;g11db831ea68_1_96"/>
          <p:cNvSpPr txBox="1"/>
          <p:nvPr/>
        </p:nvSpPr>
        <p:spPr>
          <a:xfrm>
            <a:off x="628650" y="1023950"/>
            <a:ext cx="8315100" cy="5510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ca-ES" sz="2400" u="sng">
                <a:solidFill>
                  <a:schemeClr val="hlink"/>
                </a:solidFill>
                <a:latin typeface="Calibri"/>
                <a:ea typeface="Calibri"/>
                <a:cs typeface="Calibri"/>
                <a:sym typeface="Calibri"/>
                <a:hlinkClick r:id="rId3"/>
              </a:rPr>
              <a:t>Identifica quin és el teu cronotip</a:t>
            </a:r>
            <a:r>
              <a:rPr lang="ca-ES" sz="2400">
                <a:solidFill>
                  <a:schemeClr val="dk1"/>
                </a:solidFill>
                <a:latin typeface="Calibri"/>
                <a:ea typeface="Calibri"/>
                <a:cs typeface="Calibri"/>
                <a:sym typeface="Calibri"/>
              </a:rPr>
              <a:t>, és a dir, en quin moment del dia tens més energia i la pots/vols dedicar a aprendre</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Tingues clars els teus objectius d’aprenentatge</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Evita la procrastinació. Comença!</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Fuig de la “paràlisi per anàlisi” (per causa d’una infoxicació, no estiguis analitzant de manera permanent a causa d’una infoxicació)</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Pensa en gran! Comença amb el final al cap. Planteja’t que vols arribar a ser una persona </a:t>
            </a:r>
            <a:r>
              <a:rPr lang="ca-ES" sz="2400" i="1">
                <a:solidFill>
                  <a:schemeClr val="dk1"/>
                </a:solidFill>
                <a:latin typeface="Calibri"/>
                <a:ea typeface="Calibri"/>
                <a:cs typeface="Calibri"/>
                <a:sym typeface="Calibri"/>
              </a:rPr>
              <a:t>top </a:t>
            </a:r>
            <a:r>
              <a:rPr lang="ca-ES" sz="2400">
                <a:solidFill>
                  <a:schemeClr val="dk1"/>
                </a:solidFill>
                <a:latin typeface="Calibri"/>
                <a:ea typeface="Calibri"/>
                <a:cs typeface="Calibri"/>
                <a:sym typeface="Calibri"/>
              </a:rPr>
              <a:t>en el tema. Interessa’t pel tema al 100%</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Activa el teu </a:t>
            </a:r>
            <a:r>
              <a:rPr lang="ca-ES" sz="2400" i="1">
                <a:solidFill>
                  <a:schemeClr val="dk1"/>
                </a:solidFill>
                <a:latin typeface="Calibri"/>
                <a:ea typeface="Calibri"/>
                <a:cs typeface="Calibri"/>
                <a:sym typeface="Calibri"/>
              </a:rPr>
              <a:t>shoshin</a:t>
            </a:r>
            <a:r>
              <a:rPr lang="ca-ES" sz="2400">
                <a:solidFill>
                  <a:schemeClr val="dk1"/>
                </a:solidFill>
                <a:latin typeface="Calibri"/>
                <a:ea typeface="Calibri"/>
                <a:cs typeface="Calibri"/>
                <a:sym typeface="Calibri"/>
              </a:rPr>
              <a:t>, és a dir, la ment de principiant. Oblida les teves preconcepcions prèvies. Aprèn amb la ment oberta a noves idees, perspectives, pensaments, etc.</a:t>
            </a:r>
            <a:endParaRPr sz="2400">
              <a:solidFill>
                <a:schemeClr val="dk1"/>
              </a:solidFill>
              <a:latin typeface="Calibri"/>
              <a:ea typeface="Calibri"/>
              <a:cs typeface="Calibri"/>
              <a:sym typeface="Calibri"/>
            </a:endParaRPr>
          </a:p>
          <a:p>
            <a:pPr marL="0" lvl="0" indent="0" algn="l" rtl="0">
              <a:spcBef>
                <a:spcPts val="200"/>
              </a:spcBef>
              <a:spcAft>
                <a:spcPts val="20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1db831ea68_1_102"/>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g11db831ea68_1_102"/>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Algunes tècniques i accions per aprendre (millor)</a:t>
            </a:r>
            <a:endParaRPr/>
          </a:p>
        </p:txBody>
      </p:sp>
      <p:sp>
        <p:nvSpPr>
          <p:cNvPr id="275" name="Google Shape;275;g11db831ea68_1_102"/>
          <p:cNvSpPr txBox="1"/>
          <p:nvPr/>
        </p:nvSpPr>
        <p:spPr>
          <a:xfrm>
            <a:off x="671525" y="1023950"/>
            <a:ext cx="8272200" cy="5931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Aprèn sempre mantenint una dificultat que puguis assolir. Si no arribes, dóna un moment un pas enrera, revisa i amplia informacions i torna a provar. Evita entrar en un bucle de decepció per establir fites massa difícils</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Estableix el teu horari d’aprenentatge i respecta’l</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Estructura el teu propi índex de temes per aprendre</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Parteix dels teus coneixements previs sobre el tema</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Treballa els continguts dels més senzills als més complicats (i fins i tot, complexos)</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Edita mapes mentals o conceptuals per organitzar idees, relacionar informacions i conceptes, mostrar processos, etc.</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Genera fitxes d’estudi per recordar determinades informacions</a:t>
            </a:r>
            <a:endParaRPr sz="2400">
              <a:solidFill>
                <a:schemeClr val="dk1"/>
              </a:solidFill>
              <a:latin typeface="Calibri"/>
              <a:ea typeface="Calibri"/>
              <a:cs typeface="Calibri"/>
              <a:sym typeface="Calibri"/>
            </a:endParaRPr>
          </a:p>
          <a:p>
            <a:pPr marL="0" lvl="0" indent="0" algn="l" rtl="0">
              <a:spcBef>
                <a:spcPts val="200"/>
              </a:spcBef>
              <a:spcAft>
                <a:spcPts val="0"/>
              </a:spcAft>
              <a:buNone/>
            </a:pPr>
            <a:endParaRPr sz="2400">
              <a:solidFill>
                <a:schemeClr val="dk1"/>
              </a:solidFill>
              <a:latin typeface="Calibri"/>
              <a:ea typeface="Calibri"/>
              <a:cs typeface="Calibri"/>
              <a:sym typeface="Calibri"/>
            </a:endParaRPr>
          </a:p>
          <a:p>
            <a:pPr marL="0" lvl="0" indent="0" algn="l" rtl="0">
              <a:spcBef>
                <a:spcPts val="200"/>
              </a:spcBef>
              <a:spcAft>
                <a:spcPts val="200"/>
              </a:spcAft>
              <a:buNone/>
            </a:pP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1db831ea68_1_108"/>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g11db831ea68_1_108"/>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Algunes tècniques i accions per aprendre (millor)</a:t>
            </a:r>
            <a:endParaRPr/>
          </a:p>
        </p:txBody>
      </p:sp>
      <p:sp>
        <p:nvSpPr>
          <p:cNvPr id="282" name="Google Shape;282;g11db831ea68_1_108"/>
          <p:cNvSpPr txBox="1"/>
          <p:nvPr/>
        </p:nvSpPr>
        <p:spPr>
          <a:xfrm>
            <a:off x="671525" y="1100150"/>
            <a:ext cx="8272500" cy="5141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Usa el </a:t>
            </a:r>
            <a:r>
              <a:rPr lang="ca-ES" sz="2400" i="1" u="sng">
                <a:solidFill>
                  <a:schemeClr val="hlink"/>
                </a:solidFill>
                <a:latin typeface="Calibri"/>
                <a:ea typeface="Calibri"/>
                <a:cs typeface="Calibri"/>
                <a:sym typeface="Calibri"/>
                <a:hlinkClick r:id="rId3"/>
              </a:rPr>
              <a:t>visual thinking</a:t>
            </a:r>
            <a:r>
              <a:rPr lang="ca-ES" sz="2400" u="sng">
                <a:solidFill>
                  <a:schemeClr val="hlink"/>
                </a:solidFill>
                <a:latin typeface="Calibri"/>
                <a:ea typeface="Calibri"/>
                <a:cs typeface="Calibri"/>
                <a:sym typeface="Calibri"/>
                <a:hlinkClick r:id="rId3"/>
              </a:rPr>
              <a:t> </a:t>
            </a:r>
            <a:r>
              <a:rPr lang="ca-ES" sz="2400">
                <a:solidFill>
                  <a:schemeClr val="dk1"/>
                </a:solidFill>
                <a:latin typeface="Calibri"/>
                <a:ea typeface="Calibri"/>
                <a:cs typeface="Calibri"/>
                <a:sym typeface="Calibri"/>
              </a:rPr>
              <a:t>per resumir informacions i establir vinculacions, similituds o diferències entre continguts d’una mateixa temàtica o de diversos temes</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Fes resums de les informacions més importants. Intenta que siguin breus i concisos</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Utilitza mnemotècnies per memoritzar determinats termes o processos</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Porta a la pràctica la teoria que hagis après</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Genera un lloc (carpeta virtual o física) on vagis guardant (seguint un criteri d’ordre) tant les informacions que consultes com les evidències d’aprenentatge que vagis creant</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Combina diferents tècniques d’aprenentatge (</a:t>
            </a:r>
            <a:r>
              <a:rPr lang="ca-ES" sz="2400" i="1">
                <a:solidFill>
                  <a:schemeClr val="dk1"/>
                </a:solidFill>
                <a:latin typeface="Calibri"/>
                <a:ea typeface="Calibri"/>
                <a:cs typeface="Calibri"/>
                <a:sym typeface="Calibri"/>
              </a:rPr>
              <a:t>mix and match</a:t>
            </a:r>
            <a:r>
              <a:rPr lang="ca-E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457200" lvl="0" indent="0" algn="l" rtl="0">
              <a:spcBef>
                <a:spcPts val="200"/>
              </a:spcBef>
              <a:spcAft>
                <a:spcPts val="0"/>
              </a:spcAft>
              <a:buNone/>
            </a:pP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1db831ea68_1_114"/>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g11db831ea68_1_114"/>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Algunes tècniques i accions per aprendre (millor)</a:t>
            </a:r>
            <a:endParaRPr/>
          </a:p>
        </p:txBody>
      </p:sp>
      <p:sp>
        <p:nvSpPr>
          <p:cNvPr id="289" name="Google Shape;289;g11db831ea68_1_114"/>
          <p:cNvSpPr txBox="1"/>
          <p:nvPr/>
        </p:nvSpPr>
        <p:spPr>
          <a:xfrm>
            <a:off x="842975" y="1100150"/>
            <a:ext cx="8100900" cy="3204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Estableix descansos actius quan estiguis aprenent (ex. aplica la tècnica Pomodoro, dóna un petit vol, hidratat, estira una mica, etc.)</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Busca a les persones que tenen interessos d’aprenentatge similars als teus per poder compartir i ampliar coneixements</a:t>
            </a:r>
            <a:endParaRPr sz="2400">
              <a:solidFill>
                <a:schemeClr val="dk1"/>
              </a:solidFill>
              <a:latin typeface="Calibri"/>
              <a:ea typeface="Calibri"/>
              <a:cs typeface="Calibri"/>
              <a:sym typeface="Calibri"/>
            </a:endParaRPr>
          </a:p>
          <a:p>
            <a:pPr marL="457200" lvl="0" indent="-381000" algn="l" rtl="0">
              <a:spcBef>
                <a:spcPts val="20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Descansa entre set i vuit hores</a:t>
            </a:r>
            <a:endParaRPr sz="2400">
              <a:solidFill>
                <a:schemeClr val="dk1"/>
              </a:solidFill>
              <a:latin typeface="Calibri"/>
              <a:ea typeface="Calibri"/>
              <a:cs typeface="Calibri"/>
              <a:sym typeface="Calibri"/>
            </a:endParaRPr>
          </a:p>
          <a:p>
            <a:pPr marL="457200" lvl="0" indent="0" algn="l" rtl="0">
              <a:spcBef>
                <a:spcPts val="100"/>
              </a:spcBef>
              <a:spcAft>
                <a:spcPts val="0"/>
              </a:spcAft>
              <a:buNone/>
            </a:pP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1eb52a761e_0_31"/>
          <p:cNvSpPr txBox="1"/>
          <p:nvPr/>
        </p:nvSpPr>
        <p:spPr>
          <a:xfrm>
            <a:off x="228600" y="3035700"/>
            <a:ext cx="88440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Mira’t per dins i millora el teu aprenentatge</a:t>
            </a:r>
            <a:endParaRPr sz="5600" b="1">
              <a:solidFill>
                <a:srgbClr val="A1002C"/>
              </a:solidFill>
              <a:latin typeface="Calibri"/>
              <a:ea typeface="Calibri"/>
              <a:cs typeface="Calibri"/>
              <a:sym typeface="Calibri"/>
            </a:endParaRPr>
          </a:p>
        </p:txBody>
      </p:sp>
      <p:pic>
        <p:nvPicPr>
          <p:cNvPr id="295" name="Google Shape;295;g11eb52a761e_0_31"/>
          <p:cNvPicPr preferRelativeResize="0"/>
          <p:nvPr/>
        </p:nvPicPr>
        <p:blipFill>
          <a:blip r:embed="rId3">
            <a:alphaModFix/>
          </a:blip>
          <a:stretch>
            <a:fillRect/>
          </a:stretch>
        </p:blipFill>
        <p:spPr>
          <a:xfrm>
            <a:off x="0" y="753300"/>
            <a:ext cx="2523300" cy="2523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1eb52a761e_0_62"/>
          <p:cNvSpPr txBox="1"/>
          <p:nvPr/>
        </p:nvSpPr>
        <p:spPr>
          <a:xfrm>
            <a:off x="521550" y="795350"/>
            <a:ext cx="8100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u="sng">
                <a:solidFill>
                  <a:srgbClr val="A1002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FITXA WOOP</a:t>
            </a:r>
            <a:endParaRPr>
              <a:solidFill>
                <a:srgbClr val="A1002C"/>
              </a:solidFill>
            </a:endParaRPr>
          </a:p>
        </p:txBody>
      </p:sp>
      <p:sp>
        <p:nvSpPr>
          <p:cNvPr id="301" name="Google Shape;301;g11eb52a761e_0_62"/>
          <p:cNvSpPr txBox="1"/>
          <p:nvPr/>
        </p:nvSpPr>
        <p:spPr>
          <a:xfrm>
            <a:off x="1386000" y="2007000"/>
            <a:ext cx="3071700" cy="27705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4200" b="1" i="1">
                <a:solidFill>
                  <a:srgbClr val="A1002C"/>
                </a:solidFill>
                <a:latin typeface="Calibri"/>
                <a:ea typeface="Calibri"/>
                <a:cs typeface="Calibri"/>
                <a:sym typeface="Calibri"/>
              </a:rPr>
              <a:t>WISH </a:t>
            </a:r>
            <a:endParaRPr sz="4200" b="1" i="1">
              <a:solidFill>
                <a:srgbClr val="A1002C"/>
              </a:solidFill>
              <a:latin typeface="Calibri"/>
              <a:ea typeface="Calibri"/>
              <a:cs typeface="Calibri"/>
              <a:sym typeface="Calibri"/>
            </a:endParaRPr>
          </a:p>
          <a:p>
            <a:pPr marL="0" lvl="0" indent="0" algn="ctr" rtl="0">
              <a:spcBef>
                <a:spcPts val="0"/>
              </a:spcBef>
              <a:spcAft>
                <a:spcPts val="0"/>
              </a:spcAft>
              <a:buNone/>
            </a:pPr>
            <a:r>
              <a:rPr lang="ca-ES" sz="4200" b="1" i="1">
                <a:solidFill>
                  <a:srgbClr val="A1002C"/>
                </a:solidFill>
                <a:latin typeface="Calibri"/>
                <a:ea typeface="Calibri"/>
                <a:cs typeface="Calibri"/>
                <a:sym typeface="Calibri"/>
              </a:rPr>
              <a:t>OUTCOME OBSTACLE</a:t>
            </a:r>
            <a:endParaRPr sz="4200" b="1" i="1">
              <a:solidFill>
                <a:srgbClr val="A1002C"/>
              </a:solidFill>
              <a:latin typeface="Calibri"/>
              <a:ea typeface="Calibri"/>
              <a:cs typeface="Calibri"/>
              <a:sym typeface="Calibri"/>
            </a:endParaRPr>
          </a:p>
          <a:p>
            <a:pPr marL="0" lvl="0" indent="0" algn="ctr" rtl="0">
              <a:spcBef>
                <a:spcPts val="0"/>
              </a:spcBef>
              <a:spcAft>
                <a:spcPts val="0"/>
              </a:spcAft>
              <a:buNone/>
            </a:pPr>
            <a:r>
              <a:rPr lang="ca-ES" sz="4200" b="1" i="1">
                <a:solidFill>
                  <a:srgbClr val="A1002C"/>
                </a:solidFill>
                <a:latin typeface="Calibri"/>
                <a:ea typeface="Calibri"/>
                <a:cs typeface="Calibri"/>
                <a:sym typeface="Calibri"/>
              </a:rPr>
              <a:t>PLAN </a:t>
            </a:r>
            <a:endParaRPr sz="4200" b="1" i="1">
              <a:solidFill>
                <a:srgbClr val="A1002C"/>
              </a:solidFill>
              <a:latin typeface="Calibri"/>
              <a:ea typeface="Calibri"/>
              <a:cs typeface="Calibri"/>
              <a:sym typeface="Calibri"/>
            </a:endParaRPr>
          </a:p>
        </p:txBody>
      </p:sp>
      <p:sp>
        <p:nvSpPr>
          <p:cNvPr id="302" name="Google Shape;302;g11eb52a761e_0_62"/>
          <p:cNvSpPr txBox="1"/>
          <p:nvPr/>
        </p:nvSpPr>
        <p:spPr>
          <a:xfrm>
            <a:off x="4686300" y="2007000"/>
            <a:ext cx="3071700" cy="27705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4200" b="1">
                <a:solidFill>
                  <a:schemeClr val="dk1"/>
                </a:solidFill>
                <a:latin typeface="Calibri"/>
                <a:ea typeface="Calibri"/>
                <a:cs typeface="Calibri"/>
                <a:sym typeface="Calibri"/>
              </a:rPr>
              <a:t>DESIG</a:t>
            </a:r>
            <a:endParaRPr sz="4200" b="1">
              <a:solidFill>
                <a:schemeClr val="dk1"/>
              </a:solidFill>
              <a:latin typeface="Calibri"/>
              <a:ea typeface="Calibri"/>
              <a:cs typeface="Calibri"/>
              <a:sym typeface="Calibri"/>
            </a:endParaRPr>
          </a:p>
          <a:p>
            <a:pPr marL="0" lvl="0" indent="0" algn="ctr" rtl="0">
              <a:spcBef>
                <a:spcPts val="0"/>
              </a:spcBef>
              <a:spcAft>
                <a:spcPts val="0"/>
              </a:spcAft>
              <a:buNone/>
            </a:pPr>
            <a:r>
              <a:rPr lang="ca-ES" sz="4200" b="1">
                <a:solidFill>
                  <a:schemeClr val="dk1"/>
                </a:solidFill>
                <a:latin typeface="Calibri"/>
                <a:ea typeface="Calibri"/>
                <a:cs typeface="Calibri"/>
                <a:sym typeface="Calibri"/>
              </a:rPr>
              <a:t>RESULTAT</a:t>
            </a:r>
            <a:endParaRPr sz="4200" b="1">
              <a:solidFill>
                <a:schemeClr val="dk1"/>
              </a:solidFill>
              <a:latin typeface="Calibri"/>
              <a:ea typeface="Calibri"/>
              <a:cs typeface="Calibri"/>
              <a:sym typeface="Calibri"/>
            </a:endParaRPr>
          </a:p>
          <a:p>
            <a:pPr marL="0" lvl="0" indent="0" algn="ctr" rtl="0">
              <a:spcBef>
                <a:spcPts val="0"/>
              </a:spcBef>
              <a:spcAft>
                <a:spcPts val="0"/>
              </a:spcAft>
              <a:buNone/>
            </a:pPr>
            <a:r>
              <a:rPr lang="ca-ES" sz="4200" b="1">
                <a:solidFill>
                  <a:schemeClr val="dk1"/>
                </a:solidFill>
                <a:latin typeface="Calibri"/>
                <a:ea typeface="Calibri"/>
                <a:cs typeface="Calibri"/>
                <a:sym typeface="Calibri"/>
              </a:rPr>
              <a:t>OBSTACLE</a:t>
            </a:r>
            <a:endParaRPr sz="4200" b="1">
              <a:solidFill>
                <a:schemeClr val="dk1"/>
              </a:solidFill>
              <a:latin typeface="Calibri"/>
              <a:ea typeface="Calibri"/>
              <a:cs typeface="Calibri"/>
              <a:sym typeface="Calibri"/>
            </a:endParaRPr>
          </a:p>
          <a:p>
            <a:pPr marL="0" lvl="0" indent="0" algn="ctr" rtl="0">
              <a:spcBef>
                <a:spcPts val="0"/>
              </a:spcBef>
              <a:spcAft>
                <a:spcPts val="0"/>
              </a:spcAft>
              <a:buNone/>
            </a:pPr>
            <a:r>
              <a:rPr lang="ca-ES" sz="4200" b="1">
                <a:solidFill>
                  <a:schemeClr val="dk1"/>
                </a:solidFill>
                <a:latin typeface="Calibri"/>
                <a:ea typeface="Calibri"/>
                <a:cs typeface="Calibri"/>
                <a:sym typeface="Calibri"/>
              </a:rPr>
              <a:t>PLA</a:t>
            </a:r>
            <a:endParaRPr sz="4200" b="1">
              <a:solidFill>
                <a:schemeClr val="dk1"/>
              </a:solidFill>
              <a:latin typeface="Calibri"/>
              <a:ea typeface="Calibri"/>
              <a:cs typeface="Calibri"/>
              <a:sym typeface="Calibri"/>
            </a:endParaRPr>
          </a:p>
        </p:txBody>
      </p:sp>
      <p:pic>
        <p:nvPicPr>
          <p:cNvPr id="303" name="Google Shape;303;g11eb52a761e_0_62"/>
          <p:cNvPicPr preferRelativeResize="0"/>
          <p:nvPr/>
        </p:nvPicPr>
        <p:blipFill>
          <a:blip r:embed="rId4">
            <a:alphaModFix/>
          </a:blip>
          <a:stretch>
            <a:fillRect/>
          </a:stretch>
        </p:blipFill>
        <p:spPr>
          <a:xfrm rot="5400000">
            <a:off x="0" y="-164825"/>
            <a:ext cx="2967050" cy="2967050"/>
          </a:xfrm>
          <a:prstGeom prst="rect">
            <a:avLst/>
          </a:prstGeom>
          <a:noFill/>
          <a:ln>
            <a:noFill/>
          </a:ln>
        </p:spPr>
      </p:pic>
      <p:pic>
        <p:nvPicPr>
          <p:cNvPr id="304" name="Google Shape;304;g11eb52a761e_0_62">
            <a:hlinkClick r:id="rId3"/>
          </p:cNvPr>
          <p:cNvPicPr preferRelativeResize="0"/>
          <p:nvPr/>
        </p:nvPicPr>
        <p:blipFill>
          <a:blip r:embed="rId5">
            <a:alphaModFix/>
          </a:blip>
          <a:stretch>
            <a:fillRect/>
          </a:stretch>
        </p:blipFill>
        <p:spPr>
          <a:xfrm>
            <a:off x="3993300" y="4942438"/>
            <a:ext cx="1157400" cy="1795974"/>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2042faaf04_0_15"/>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Els teus àngels i dimonis</a:t>
            </a:r>
            <a:endParaRPr/>
          </a:p>
        </p:txBody>
      </p:sp>
      <p:sp>
        <p:nvSpPr>
          <p:cNvPr id="310" name="Google Shape;310;g12042faaf04_0_15"/>
          <p:cNvSpPr/>
          <p:nvPr/>
        </p:nvSpPr>
        <p:spPr>
          <a:xfrm>
            <a:off x="6086400" y="2700350"/>
            <a:ext cx="3057600" cy="415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11" name="Google Shape;311;g12042faaf04_0_15"/>
          <p:cNvGraphicFramePr/>
          <p:nvPr/>
        </p:nvGraphicFramePr>
        <p:xfrm>
          <a:off x="473850" y="1026300"/>
          <a:ext cx="3000000" cy="3000000"/>
        </p:xfrm>
        <a:graphic>
          <a:graphicData uri="http://schemas.openxmlformats.org/drawingml/2006/table">
            <a:tbl>
              <a:tblPr>
                <a:noFill/>
                <a:tableStyleId>{69A85D1A-A4B7-43B3-8A9A-753D43000851}</a:tableStyleId>
              </a:tblPr>
              <a:tblGrid>
                <a:gridCol w="4173375">
                  <a:extLst>
                    <a:ext uri="{9D8B030D-6E8A-4147-A177-3AD203B41FA5}">
                      <a16:colId xmlns:a16="http://schemas.microsoft.com/office/drawing/2014/main" val="20000"/>
                    </a:ext>
                  </a:extLst>
                </a:gridCol>
                <a:gridCol w="4173375">
                  <a:extLst>
                    <a:ext uri="{9D8B030D-6E8A-4147-A177-3AD203B41FA5}">
                      <a16:colId xmlns:a16="http://schemas.microsoft.com/office/drawing/2014/main" val="20001"/>
                    </a:ext>
                  </a:extLst>
                </a:gridCol>
              </a:tblGrid>
              <a:tr h="627400">
                <a:tc>
                  <a:txBody>
                    <a:bodyPr/>
                    <a:lstStyle/>
                    <a:p>
                      <a:pPr marL="0" lvl="0" indent="0" algn="ctr" rtl="0">
                        <a:spcBef>
                          <a:spcPts val="0"/>
                        </a:spcBef>
                        <a:spcAft>
                          <a:spcPts val="0"/>
                        </a:spcAft>
                        <a:buNone/>
                      </a:pPr>
                      <a:r>
                        <a:rPr lang="ca-ES" sz="4400"/>
                        <a:t>😇😇😇</a:t>
                      </a:r>
                      <a:endParaRPr sz="440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ca-ES" sz="4400">
                          <a:solidFill>
                            <a:schemeClr val="dk1"/>
                          </a:solidFill>
                        </a:rPr>
                        <a:t>😈😈😈</a:t>
                      </a:r>
                      <a:endParaRPr sz="4400"/>
                    </a:p>
                  </a:txBody>
                  <a:tcPr marL="91425" marR="91425" marT="91425" marB="91425"/>
                </a:tc>
                <a:extLst>
                  <a:ext uri="{0D108BD9-81ED-4DB2-BD59-A6C34878D82A}">
                    <a16:rowId xmlns:a16="http://schemas.microsoft.com/office/drawing/2014/main" val="10000"/>
                  </a:ext>
                </a:extLst>
              </a:tr>
              <a:tr h="939225">
                <a:tc>
                  <a:txBody>
                    <a:bodyPr/>
                    <a:lstStyle/>
                    <a:p>
                      <a:pPr marL="0" lvl="0" indent="0" algn="l" rtl="0">
                        <a:spcBef>
                          <a:spcPts val="0"/>
                        </a:spcBef>
                        <a:spcAft>
                          <a:spcPts val="0"/>
                        </a:spcAft>
                        <a:buNone/>
                      </a:pPr>
                      <a:r>
                        <a:rPr lang="ca-ES" sz="2400">
                          <a:latin typeface="Calibri"/>
                          <a:ea typeface="Calibri"/>
                          <a:cs typeface="Calibri"/>
                          <a:sym typeface="Calibri"/>
                        </a:rPr>
                        <a:t>Constància per arribar als objectius d’aprenentatge (a curt i llarg termini)</a:t>
                      </a:r>
                      <a:endParaRPr sz="24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ca-ES" sz="2400">
                          <a:latin typeface="Calibri"/>
                          <a:ea typeface="Calibri"/>
                          <a:cs typeface="Calibri"/>
                          <a:sym typeface="Calibri"/>
                        </a:rPr>
                        <a:t>Procrastinació</a:t>
                      </a:r>
                      <a:endParaRPr sz="24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939225">
                <a:tc>
                  <a:txBody>
                    <a:bodyPr/>
                    <a:lstStyle/>
                    <a:p>
                      <a:pPr marL="0" lvl="0" indent="0" algn="l" rtl="0">
                        <a:spcBef>
                          <a:spcPts val="0"/>
                        </a:spcBef>
                        <a:spcAft>
                          <a:spcPts val="0"/>
                        </a:spcAft>
                        <a:buNone/>
                      </a:pPr>
                      <a:r>
                        <a:rPr lang="ca-ES" sz="2400">
                          <a:latin typeface="Calibri"/>
                          <a:ea typeface="Calibri"/>
                          <a:cs typeface="Calibri"/>
                          <a:sym typeface="Calibri"/>
                        </a:rPr>
                        <a:t>Manteniment del </a:t>
                      </a:r>
                      <a:r>
                        <a:rPr lang="ca-ES" sz="2400" i="1">
                          <a:latin typeface="Calibri"/>
                          <a:ea typeface="Calibri"/>
                          <a:cs typeface="Calibri"/>
                          <a:sym typeface="Calibri"/>
                        </a:rPr>
                        <a:t>focus </a:t>
                      </a:r>
                      <a:r>
                        <a:rPr lang="ca-ES" sz="2400">
                          <a:latin typeface="Calibri"/>
                          <a:ea typeface="Calibri"/>
                          <a:cs typeface="Calibri"/>
                          <a:sym typeface="Calibri"/>
                        </a:rPr>
                        <a:t>durant els moments d’aprenentatge</a:t>
                      </a:r>
                      <a:endParaRPr sz="24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ca-ES" sz="2400">
                          <a:latin typeface="Calibri"/>
                          <a:ea typeface="Calibri"/>
                          <a:cs typeface="Calibri"/>
                          <a:sym typeface="Calibri"/>
                        </a:rPr>
                        <a:t>Distraccions </a:t>
                      </a:r>
                      <a:endParaRPr sz="2400">
                        <a:latin typeface="Calibri"/>
                        <a:ea typeface="Calibri"/>
                        <a:cs typeface="Calibri"/>
                        <a:sym typeface="Calibri"/>
                      </a:endParaRPr>
                    </a:p>
                    <a:p>
                      <a:pPr marL="0" lvl="0" indent="0" algn="ctr" rtl="0">
                        <a:spcBef>
                          <a:spcPts val="0"/>
                        </a:spcBef>
                        <a:spcAft>
                          <a:spcPts val="0"/>
                        </a:spcAft>
                        <a:buNone/>
                      </a:pPr>
                      <a:r>
                        <a:rPr lang="ca-ES" sz="2400">
                          <a:latin typeface="Calibri"/>
                          <a:ea typeface="Calibri"/>
                          <a:cs typeface="Calibri"/>
                          <a:sym typeface="Calibri"/>
                        </a:rPr>
                        <a:t>(tecnològiques i analògiques)</a:t>
                      </a:r>
                      <a:endParaRPr sz="2400">
                        <a:latin typeface="Calibri"/>
                        <a:ea typeface="Calibri"/>
                        <a:cs typeface="Calibri"/>
                        <a:sym typeface="Calibri"/>
                      </a:endParaRPr>
                    </a:p>
                    <a:p>
                      <a:pPr marL="0" lvl="0" indent="0" algn="ctr" rtl="0">
                        <a:spcBef>
                          <a:spcPts val="0"/>
                        </a:spcBef>
                        <a:spcAft>
                          <a:spcPts val="0"/>
                        </a:spcAft>
                        <a:buNone/>
                      </a:pPr>
                      <a:r>
                        <a:rPr lang="ca-ES" sz="2400" i="1">
                          <a:latin typeface="Calibri"/>
                          <a:ea typeface="Calibri"/>
                          <a:cs typeface="Calibri"/>
                          <a:sym typeface="Calibri"/>
                        </a:rPr>
                        <a:t>Multitasking</a:t>
                      </a:r>
                      <a:endParaRPr sz="2400" i="1">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939225">
                <a:tc>
                  <a:txBody>
                    <a:bodyPr/>
                    <a:lstStyle/>
                    <a:p>
                      <a:pPr marL="0" lvl="0" indent="0" algn="l" rtl="0">
                        <a:spcBef>
                          <a:spcPts val="0"/>
                        </a:spcBef>
                        <a:spcAft>
                          <a:spcPts val="0"/>
                        </a:spcAft>
                        <a:buNone/>
                      </a:pPr>
                      <a:r>
                        <a:rPr lang="ca-ES" sz="2400">
                          <a:latin typeface="Calibri"/>
                          <a:ea typeface="Calibri"/>
                          <a:cs typeface="Calibri"/>
                          <a:sym typeface="Calibri"/>
                        </a:rPr>
                        <a:t>Definició d’un espai i d’uns moments concrets per dedicar-te a aprendre</a:t>
                      </a:r>
                      <a:endParaRPr sz="240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ca-ES" sz="2400">
                          <a:latin typeface="Calibri"/>
                          <a:ea typeface="Calibri"/>
                          <a:cs typeface="Calibri"/>
                          <a:sym typeface="Calibri"/>
                        </a:rPr>
                        <a:t>Desordre </a:t>
                      </a:r>
                      <a:endParaRPr sz="2400">
                        <a:latin typeface="Calibri"/>
                        <a:ea typeface="Calibri"/>
                        <a:cs typeface="Calibri"/>
                        <a:sym typeface="Calibri"/>
                      </a:endParaRPr>
                    </a:p>
                    <a:p>
                      <a:pPr marL="0" lvl="0" indent="0" algn="ctr" rtl="0">
                        <a:spcBef>
                          <a:spcPts val="0"/>
                        </a:spcBef>
                        <a:spcAft>
                          <a:spcPts val="0"/>
                        </a:spcAft>
                        <a:buNone/>
                      </a:pPr>
                      <a:r>
                        <a:rPr lang="ca-ES" sz="2400">
                          <a:latin typeface="Calibri"/>
                          <a:ea typeface="Calibri"/>
                          <a:cs typeface="Calibri"/>
                          <a:sym typeface="Calibri"/>
                        </a:rPr>
                        <a:t>Dolenta gestió del temps</a:t>
                      </a:r>
                      <a:endParaRPr sz="2400">
                        <a:latin typeface="Calibri"/>
                        <a:ea typeface="Calibri"/>
                        <a:cs typeface="Calibri"/>
                        <a:sym typeface="Calibri"/>
                      </a:endParaRPr>
                    </a:p>
                    <a:p>
                      <a:pPr marL="0" lvl="0" indent="0" algn="ctr" rtl="0">
                        <a:spcBef>
                          <a:spcPts val="0"/>
                        </a:spcBef>
                        <a:spcAft>
                          <a:spcPts val="0"/>
                        </a:spcAft>
                        <a:buNone/>
                      </a:pPr>
                      <a:endParaRPr sz="240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939225">
                <a:tc>
                  <a:txBody>
                    <a:bodyPr/>
                    <a:lstStyle/>
                    <a:p>
                      <a:pPr marL="0" lvl="0" indent="0" algn="l" rtl="0">
                        <a:spcBef>
                          <a:spcPts val="0"/>
                        </a:spcBef>
                        <a:spcAft>
                          <a:spcPts val="0"/>
                        </a:spcAft>
                        <a:buNone/>
                      </a:pPr>
                      <a:r>
                        <a:rPr lang="ca-ES" sz="2400">
                          <a:latin typeface="Calibri"/>
                          <a:ea typeface="Calibri"/>
                          <a:cs typeface="Calibri"/>
                          <a:sym typeface="Calibri"/>
                        </a:rPr>
                        <a:t>Motivació per aprendre, definint objectius realistes</a:t>
                      </a:r>
                      <a:endParaRPr sz="24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ca-ES" sz="2400">
                          <a:latin typeface="Calibri"/>
                          <a:ea typeface="Calibri"/>
                          <a:cs typeface="Calibri"/>
                          <a:sym typeface="Calibri"/>
                        </a:rPr>
                        <a:t>Massa objectius allunyats de les teves possibilitats</a:t>
                      </a:r>
                      <a:endParaRPr sz="24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2042faaf04_0_29"/>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Els teus àngels i dimonis</a:t>
            </a:r>
            <a:endParaRPr/>
          </a:p>
        </p:txBody>
      </p:sp>
      <p:sp>
        <p:nvSpPr>
          <p:cNvPr id="317" name="Google Shape;317;g12042faaf04_0_29"/>
          <p:cNvSpPr/>
          <p:nvPr/>
        </p:nvSpPr>
        <p:spPr>
          <a:xfrm>
            <a:off x="6086400" y="2700350"/>
            <a:ext cx="3057600" cy="415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18" name="Google Shape;318;g12042faaf04_0_29"/>
          <p:cNvGraphicFramePr/>
          <p:nvPr/>
        </p:nvGraphicFramePr>
        <p:xfrm>
          <a:off x="473850" y="1026300"/>
          <a:ext cx="3000000" cy="3000000"/>
        </p:xfrm>
        <a:graphic>
          <a:graphicData uri="http://schemas.openxmlformats.org/drawingml/2006/table">
            <a:tbl>
              <a:tblPr>
                <a:noFill/>
                <a:tableStyleId>{69A85D1A-A4B7-43B3-8A9A-753D43000851}</a:tableStyleId>
              </a:tblPr>
              <a:tblGrid>
                <a:gridCol w="4173375">
                  <a:extLst>
                    <a:ext uri="{9D8B030D-6E8A-4147-A177-3AD203B41FA5}">
                      <a16:colId xmlns:a16="http://schemas.microsoft.com/office/drawing/2014/main" val="20000"/>
                    </a:ext>
                  </a:extLst>
                </a:gridCol>
                <a:gridCol w="4173375">
                  <a:extLst>
                    <a:ext uri="{9D8B030D-6E8A-4147-A177-3AD203B41FA5}">
                      <a16:colId xmlns:a16="http://schemas.microsoft.com/office/drawing/2014/main" val="20001"/>
                    </a:ext>
                  </a:extLst>
                </a:gridCol>
              </a:tblGrid>
              <a:tr h="627400">
                <a:tc>
                  <a:txBody>
                    <a:bodyPr/>
                    <a:lstStyle/>
                    <a:p>
                      <a:pPr marL="0" lvl="0" indent="0" algn="ctr" rtl="0">
                        <a:spcBef>
                          <a:spcPts val="0"/>
                        </a:spcBef>
                        <a:spcAft>
                          <a:spcPts val="0"/>
                        </a:spcAft>
                        <a:buNone/>
                      </a:pPr>
                      <a:r>
                        <a:rPr lang="ca-ES" sz="4400"/>
                        <a:t>😇😇😇</a:t>
                      </a:r>
                      <a:endParaRPr sz="4400"/>
                    </a:p>
                  </a:txBody>
                  <a:tcPr marL="91425" marR="91425" marT="91425" marB="91425"/>
                </a:tc>
                <a:tc>
                  <a:txBody>
                    <a:bodyPr/>
                    <a:lstStyle/>
                    <a:p>
                      <a:pPr marL="0" lvl="0" indent="0" algn="ctr" rtl="0">
                        <a:spcBef>
                          <a:spcPts val="0"/>
                        </a:spcBef>
                        <a:spcAft>
                          <a:spcPts val="0"/>
                        </a:spcAft>
                        <a:buNone/>
                      </a:pPr>
                      <a:r>
                        <a:rPr lang="ca-ES" sz="4400">
                          <a:solidFill>
                            <a:schemeClr val="dk1"/>
                          </a:solidFill>
                        </a:rPr>
                        <a:t>😈😈😈</a:t>
                      </a:r>
                      <a:endParaRPr sz="4400"/>
                    </a:p>
                  </a:txBody>
                  <a:tcPr marL="91425" marR="91425" marT="91425" marB="91425"/>
                </a:tc>
                <a:extLst>
                  <a:ext uri="{0D108BD9-81ED-4DB2-BD59-A6C34878D82A}">
                    <a16:rowId xmlns:a16="http://schemas.microsoft.com/office/drawing/2014/main" val="10000"/>
                  </a:ext>
                </a:extLst>
              </a:tr>
              <a:tr h="939225">
                <a:tc>
                  <a:txBody>
                    <a:bodyPr/>
                    <a:lstStyle/>
                    <a:p>
                      <a:pPr marL="0" lvl="0" indent="0" algn="l" rtl="0">
                        <a:spcBef>
                          <a:spcPts val="0"/>
                        </a:spcBef>
                        <a:spcAft>
                          <a:spcPts val="0"/>
                        </a:spcAft>
                        <a:buClr>
                          <a:schemeClr val="dk1"/>
                        </a:buClr>
                        <a:buSzPts val="1100"/>
                        <a:buFont typeface="Arial"/>
                        <a:buNone/>
                      </a:pPr>
                      <a:r>
                        <a:rPr lang="ca-ES" sz="2400">
                          <a:solidFill>
                            <a:schemeClr val="dk1"/>
                          </a:solidFill>
                          <a:latin typeface="Calibri"/>
                          <a:ea typeface="Calibri"/>
                          <a:cs typeface="Calibri"/>
                          <a:sym typeface="Calibri"/>
                        </a:rPr>
                        <a:t>Gestió òptima de les informacions que necessites per aprendre</a:t>
                      </a:r>
                      <a:endParaRPr sz="4400"/>
                    </a:p>
                  </a:txBody>
                  <a:tcPr marL="91425" marR="91425" marT="91425" marB="91425"/>
                </a:tc>
                <a:tc>
                  <a:txBody>
                    <a:bodyPr/>
                    <a:lstStyle/>
                    <a:p>
                      <a:pPr marL="0" lvl="0" indent="0" algn="ctr" rtl="0">
                        <a:spcBef>
                          <a:spcPts val="0"/>
                        </a:spcBef>
                        <a:spcAft>
                          <a:spcPts val="0"/>
                        </a:spcAft>
                        <a:buNone/>
                      </a:pPr>
                      <a:r>
                        <a:rPr lang="ca-ES" sz="2400">
                          <a:solidFill>
                            <a:schemeClr val="dk1"/>
                          </a:solidFill>
                          <a:latin typeface="Calibri"/>
                          <a:ea typeface="Calibri"/>
                          <a:cs typeface="Calibri"/>
                          <a:sym typeface="Calibri"/>
                        </a:rPr>
                        <a:t>Infoxicació</a:t>
                      </a:r>
                      <a:endParaRPr sz="4400">
                        <a:solidFill>
                          <a:schemeClr val="dk1"/>
                        </a:solidFill>
                      </a:endParaRPr>
                    </a:p>
                  </a:txBody>
                  <a:tcPr marL="91425" marR="91425" marT="91425" marB="91425"/>
                </a:tc>
                <a:extLst>
                  <a:ext uri="{0D108BD9-81ED-4DB2-BD59-A6C34878D82A}">
                    <a16:rowId xmlns:a16="http://schemas.microsoft.com/office/drawing/2014/main" val="10001"/>
                  </a:ext>
                </a:extLst>
              </a:tr>
              <a:tr h="939225">
                <a:tc>
                  <a:txBody>
                    <a:bodyPr/>
                    <a:lstStyle/>
                    <a:p>
                      <a:pPr marL="0" lvl="0" indent="0" algn="l" rtl="0">
                        <a:spcBef>
                          <a:spcPts val="0"/>
                        </a:spcBef>
                        <a:spcAft>
                          <a:spcPts val="0"/>
                        </a:spcAft>
                        <a:buNone/>
                      </a:pPr>
                      <a:r>
                        <a:rPr lang="ca-ES" sz="2400">
                          <a:solidFill>
                            <a:schemeClr val="dk1"/>
                          </a:solidFill>
                          <a:latin typeface="Calibri"/>
                          <a:ea typeface="Calibri"/>
                          <a:cs typeface="Calibri"/>
                          <a:sym typeface="Calibri"/>
                        </a:rPr>
                        <a:t>Tens un maletí (o kit) d’eines tecnològiques que et faciliten certes accions d’aprenentatge</a:t>
                      </a:r>
                      <a:endParaRPr sz="4400">
                        <a:solidFill>
                          <a:schemeClr val="dk1"/>
                        </a:solidFill>
                      </a:endParaRPr>
                    </a:p>
                  </a:txBody>
                  <a:tcPr marL="91425" marR="91425" marT="91425" marB="91425"/>
                </a:tc>
                <a:tc>
                  <a:txBody>
                    <a:bodyPr/>
                    <a:lstStyle/>
                    <a:p>
                      <a:pPr marL="0" lvl="0" indent="0" algn="ctr" rtl="0">
                        <a:spcBef>
                          <a:spcPts val="0"/>
                        </a:spcBef>
                        <a:spcAft>
                          <a:spcPts val="0"/>
                        </a:spcAft>
                        <a:buNone/>
                      </a:pPr>
                      <a:r>
                        <a:rPr lang="ca-ES" sz="2400">
                          <a:solidFill>
                            <a:schemeClr val="dk1"/>
                          </a:solidFill>
                          <a:latin typeface="Calibri"/>
                          <a:ea typeface="Calibri"/>
                          <a:cs typeface="Calibri"/>
                          <a:sym typeface="Calibri"/>
                        </a:rPr>
                        <a:t>Sobredosi tecnològica</a:t>
                      </a:r>
                      <a:endParaRPr sz="2400">
                        <a:solidFill>
                          <a:schemeClr val="dk1"/>
                        </a:solidFill>
                        <a:latin typeface="Calibri"/>
                        <a:ea typeface="Calibri"/>
                        <a:cs typeface="Calibri"/>
                        <a:sym typeface="Calibri"/>
                      </a:endParaRPr>
                    </a:p>
                    <a:p>
                      <a:pPr marL="0" lvl="0" indent="0" algn="ctr" rtl="0">
                        <a:spcBef>
                          <a:spcPts val="0"/>
                        </a:spcBef>
                        <a:spcAft>
                          <a:spcPts val="0"/>
                        </a:spcAft>
                        <a:buNone/>
                      </a:pPr>
                      <a:r>
                        <a:rPr lang="ca-ES" sz="2400">
                          <a:solidFill>
                            <a:schemeClr val="dk1"/>
                          </a:solidFill>
                          <a:latin typeface="Calibri"/>
                          <a:ea typeface="Calibri"/>
                          <a:cs typeface="Calibri"/>
                          <a:sym typeface="Calibri"/>
                        </a:rPr>
                        <a:t>Infrautilització tecnològica</a:t>
                      </a:r>
                      <a:endParaRPr sz="24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ca-ES" sz="2400">
                          <a:solidFill>
                            <a:schemeClr val="dk1"/>
                          </a:solidFill>
                          <a:latin typeface="Calibri"/>
                          <a:ea typeface="Calibri"/>
                          <a:cs typeface="Calibri"/>
                          <a:sym typeface="Calibri"/>
                        </a:rPr>
                        <a:t>Desconnectes parcialment i respectes els teus temps de descans per reconnectar</a:t>
                      </a:r>
                      <a:endParaRPr sz="4400">
                        <a:solidFill>
                          <a:schemeClr val="dk1"/>
                        </a:solidFill>
                      </a:endParaRPr>
                    </a:p>
                  </a:txBody>
                  <a:tcPr marL="91425" marR="91425" marT="91425" marB="91425"/>
                </a:tc>
                <a:tc>
                  <a:txBody>
                    <a:bodyPr/>
                    <a:lstStyle/>
                    <a:p>
                      <a:pPr marL="0" lvl="0" indent="0" algn="ctr" rtl="0">
                        <a:spcBef>
                          <a:spcPts val="0"/>
                        </a:spcBef>
                        <a:spcAft>
                          <a:spcPts val="0"/>
                        </a:spcAft>
                        <a:buNone/>
                      </a:pPr>
                      <a:r>
                        <a:rPr lang="ca-ES" sz="2400">
                          <a:solidFill>
                            <a:schemeClr val="dk1"/>
                          </a:solidFill>
                          <a:latin typeface="Calibri"/>
                          <a:ea typeface="Calibri"/>
                          <a:cs typeface="Calibri"/>
                          <a:sym typeface="Calibri"/>
                        </a:rPr>
                        <a:t>Horaris infinits</a:t>
                      </a:r>
                      <a:endParaRPr sz="4400">
                        <a:solidFill>
                          <a:schemeClr val="dk1"/>
                        </a:solidFill>
                      </a:endParaRPr>
                    </a:p>
                  </a:txBody>
                  <a:tcPr marL="91425" marR="91425" marT="91425" marB="91425"/>
                </a:tc>
                <a:extLst>
                  <a:ext uri="{0D108BD9-81ED-4DB2-BD59-A6C34878D82A}">
                    <a16:rowId xmlns:a16="http://schemas.microsoft.com/office/drawing/2014/main" val="10003"/>
                  </a:ext>
                </a:extLst>
              </a:tr>
              <a:tr h="939225">
                <a:tc>
                  <a:txBody>
                    <a:bodyPr/>
                    <a:lstStyle/>
                    <a:p>
                      <a:pPr marL="0" lvl="0" indent="0" algn="l" rtl="0">
                        <a:spcBef>
                          <a:spcPts val="0"/>
                        </a:spcBef>
                        <a:spcAft>
                          <a:spcPts val="0"/>
                        </a:spcAft>
                        <a:buNone/>
                      </a:pPr>
                      <a:r>
                        <a:rPr lang="ca-ES" sz="2400">
                          <a:solidFill>
                            <a:schemeClr val="dk1"/>
                          </a:solidFill>
                          <a:latin typeface="Calibri"/>
                          <a:ea typeface="Calibri"/>
                          <a:cs typeface="Calibri"/>
                          <a:sym typeface="Calibri"/>
                        </a:rPr>
                        <a:t>Practiques per consolidar coneixements i evolucionar</a:t>
                      </a:r>
                      <a:endParaRPr sz="4400">
                        <a:solidFill>
                          <a:schemeClr val="dk1"/>
                        </a:solidFill>
                      </a:endParaRPr>
                    </a:p>
                  </a:txBody>
                  <a:tcPr marL="91425" marR="91425" marT="91425" marB="91425"/>
                </a:tc>
                <a:tc>
                  <a:txBody>
                    <a:bodyPr/>
                    <a:lstStyle/>
                    <a:p>
                      <a:pPr marL="0" lvl="0" indent="0" algn="ctr" rtl="0">
                        <a:spcBef>
                          <a:spcPts val="0"/>
                        </a:spcBef>
                        <a:spcAft>
                          <a:spcPts val="0"/>
                        </a:spcAft>
                        <a:buNone/>
                      </a:pPr>
                      <a:r>
                        <a:rPr lang="ca-ES" sz="2400">
                          <a:solidFill>
                            <a:schemeClr val="dk1"/>
                          </a:solidFill>
                          <a:latin typeface="Calibri"/>
                          <a:ea typeface="Calibri"/>
                          <a:cs typeface="Calibri"/>
                          <a:sym typeface="Calibri"/>
                        </a:rPr>
                        <a:t>La teoria et frena</a:t>
                      </a:r>
                      <a:endParaRPr sz="4400">
                        <a:solidFill>
                          <a:schemeClr val="dk1"/>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2042faaf04_0_37"/>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Els teus àngels i dimonis</a:t>
            </a:r>
            <a:endParaRPr/>
          </a:p>
        </p:txBody>
      </p:sp>
      <p:sp>
        <p:nvSpPr>
          <p:cNvPr id="324" name="Google Shape;324;g12042faaf04_0_37"/>
          <p:cNvSpPr/>
          <p:nvPr/>
        </p:nvSpPr>
        <p:spPr>
          <a:xfrm>
            <a:off x="6086400" y="2700350"/>
            <a:ext cx="3057600" cy="415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25" name="Google Shape;325;g12042faaf04_0_37"/>
          <p:cNvGraphicFramePr/>
          <p:nvPr/>
        </p:nvGraphicFramePr>
        <p:xfrm>
          <a:off x="473850" y="1026300"/>
          <a:ext cx="3000000" cy="3000000"/>
        </p:xfrm>
        <a:graphic>
          <a:graphicData uri="http://schemas.openxmlformats.org/drawingml/2006/table">
            <a:tbl>
              <a:tblPr>
                <a:noFill/>
                <a:tableStyleId>{69A85D1A-A4B7-43B3-8A9A-753D43000851}</a:tableStyleId>
              </a:tblPr>
              <a:tblGrid>
                <a:gridCol w="4173375">
                  <a:extLst>
                    <a:ext uri="{9D8B030D-6E8A-4147-A177-3AD203B41FA5}">
                      <a16:colId xmlns:a16="http://schemas.microsoft.com/office/drawing/2014/main" val="20000"/>
                    </a:ext>
                  </a:extLst>
                </a:gridCol>
                <a:gridCol w="4173375">
                  <a:extLst>
                    <a:ext uri="{9D8B030D-6E8A-4147-A177-3AD203B41FA5}">
                      <a16:colId xmlns:a16="http://schemas.microsoft.com/office/drawing/2014/main" val="20001"/>
                    </a:ext>
                  </a:extLst>
                </a:gridCol>
              </a:tblGrid>
              <a:tr h="627400">
                <a:tc>
                  <a:txBody>
                    <a:bodyPr/>
                    <a:lstStyle/>
                    <a:p>
                      <a:pPr marL="0" lvl="0" indent="0" algn="ctr" rtl="0">
                        <a:spcBef>
                          <a:spcPts val="0"/>
                        </a:spcBef>
                        <a:spcAft>
                          <a:spcPts val="0"/>
                        </a:spcAft>
                        <a:buNone/>
                      </a:pPr>
                      <a:r>
                        <a:rPr lang="ca-ES" sz="4400"/>
                        <a:t>😇😇😇</a:t>
                      </a:r>
                      <a:endParaRPr sz="4400"/>
                    </a:p>
                  </a:txBody>
                  <a:tcPr marL="91425" marR="91425" marT="91425" marB="91425"/>
                </a:tc>
                <a:tc>
                  <a:txBody>
                    <a:bodyPr/>
                    <a:lstStyle/>
                    <a:p>
                      <a:pPr marL="0" lvl="0" indent="0" algn="ctr" rtl="0">
                        <a:spcBef>
                          <a:spcPts val="0"/>
                        </a:spcBef>
                        <a:spcAft>
                          <a:spcPts val="0"/>
                        </a:spcAft>
                        <a:buNone/>
                      </a:pPr>
                      <a:r>
                        <a:rPr lang="ca-ES" sz="4400">
                          <a:solidFill>
                            <a:schemeClr val="dk1"/>
                          </a:solidFill>
                        </a:rPr>
                        <a:t>😈😈😈</a:t>
                      </a:r>
                      <a:endParaRPr sz="4400"/>
                    </a:p>
                  </a:txBody>
                  <a:tcPr marL="91425" marR="91425" marT="91425" marB="91425"/>
                </a:tc>
                <a:extLst>
                  <a:ext uri="{0D108BD9-81ED-4DB2-BD59-A6C34878D82A}">
                    <a16:rowId xmlns:a16="http://schemas.microsoft.com/office/drawing/2014/main" val="10000"/>
                  </a:ext>
                </a:extLst>
              </a:tr>
              <a:tr h="939225">
                <a:tc>
                  <a:txBody>
                    <a:bodyPr/>
                    <a:lstStyle/>
                    <a:p>
                      <a:pPr marL="0" lvl="0" indent="0" algn="ctr" rtl="0">
                        <a:spcBef>
                          <a:spcPts val="0"/>
                        </a:spcBef>
                        <a:spcAft>
                          <a:spcPts val="0"/>
                        </a:spcAft>
                        <a:buNone/>
                      </a:pPr>
                      <a:r>
                        <a:rPr lang="ca-ES" sz="4400">
                          <a:solidFill>
                            <a:schemeClr val="dk1"/>
                          </a:solidFill>
                          <a:latin typeface="Calibri"/>
                          <a:ea typeface="Calibri"/>
                          <a:cs typeface="Calibri"/>
                          <a:sym typeface="Calibri"/>
                        </a:rPr>
                        <a:t>???</a:t>
                      </a:r>
                      <a:endParaRPr sz="4400"/>
                    </a:p>
                  </a:txBody>
                  <a:tcPr marL="91425" marR="91425" marT="91425" marB="91425"/>
                </a:tc>
                <a:tc>
                  <a:txBody>
                    <a:bodyPr/>
                    <a:lstStyle/>
                    <a:p>
                      <a:pPr marL="0" lvl="0" indent="0" algn="ctr" rtl="0">
                        <a:spcBef>
                          <a:spcPts val="0"/>
                        </a:spcBef>
                        <a:spcAft>
                          <a:spcPts val="0"/>
                        </a:spcAft>
                        <a:buNone/>
                      </a:pPr>
                      <a:r>
                        <a:rPr lang="ca-ES" sz="4400">
                          <a:solidFill>
                            <a:schemeClr val="dk1"/>
                          </a:solidFill>
                          <a:latin typeface="Calibri"/>
                          <a:ea typeface="Calibri"/>
                          <a:cs typeface="Calibri"/>
                          <a:sym typeface="Calibri"/>
                        </a:rPr>
                        <a:t>???</a:t>
                      </a:r>
                      <a:endParaRPr sz="4400">
                        <a:solidFill>
                          <a:schemeClr val="dk1"/>
                        </a:solidFill>
                      </a:endParaRPr>
                    </a:p>
                  </a:txBody>
                  <a:tcPr marL="91425" marR="91425" marT="91425" marB="91425"/>
                </a:tc>
                <a:extLst>
                  <a:ext uri="{0D108BD9-81ED-4DB2-BD59-A6C34878D82A}">
                    <a16:rowId xmlns:a16="http://schemas.microsoft.com/office/drawing/2014/main" val="10001"/>
                  </a:ext>
                </a:extLst>
              </a:tr>
              <a:tr h="939225">
                <a:tc>
                  <a:txBody>
                    <a:bodyPr/>
                    <a:lstStyle/>
                    <a:p>
                      <a:pPr marL="0" lvl="0" indent="0" algn="ctr" rtl="0">
                        <a:spcBef>
                          <a:spcPts val="0"/>
                        </a:spcBef>
                        <a:spcAft>
                          <a:spcPts val="0"/>
                        </a:spcAft>
                        <a:buClr>
                          <a:schemeClr val="dk1"/>
                        </a:buClr>
                        <a:buSzPts val="1100"/>
                        <a:buFont typeface="Arial"/>
                        <a:buNone/>
                      </a:pPr>
                      <a:r>
                        <a:rPr lang="ca-ES" sz="4400">
                          <a:solidFill>
                            <a:schemeClr val="dk1"/>
                          </a:solidFill>
                          <a:latin typeface="Calibri"/>
                          <a:ea typeface="Calibri"/>
                          <a:cs typeface="Calibri"/>
                          <a:sym typeface="Calibri"/>
                        </a:rPr>
                        <a:t>???</a:t>
                      </a:r>
                      <a:endParaRPr sz="4400">
                        <a:solidFill>
                          <a:schemeClr val="dk1"/>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ca-ES" sz="4400">
                          <a:solidFill>
                            <a:schemeClr val="dk1"/>
                          </a:solidFill>
                          <a:latin typeface="Calibri"/>
                          <a:ea typeface="Calibri"/>
                          <a:cs typeface="Calibri"/>
                          <a:sym typeface="Calibri"/>
                        </a:rPr>
                        <a:t>???</a:t>
                      </a:r>
                      <a:endParaRPr sz="44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939225">
                <a:tc>
                  <a:txBody>
                    <a:bodyPr/>
                    <a:lstStyle/>
                    <a:p>
                      <a:pPr marL="0" lvl="0" indent="0" algn="ctr" rtl="0">
                        <a:spcBef>
                          <a:spcPts val="0"/>
                        </a:spcBef>
                        <a:spcAft>
                          <a:spcPts val="0"/>
                        </a:spcAft>
                        <a:buClr>
                          <a:schemeClr val="dk1"/>
                        </a:buClr>
                        <a:buSzPts val="1100"/>
                        <a:buFont typeface="Arial"/>
                        <a:buNone/>
                      </a:pPr>
                      <a:r>
                        <a:rPr lang="ca-ES" sz="4400">
                          <a:solidFill>
                            <a:schemeClr val="dk1"/>
                          </a:solidFill>
                          <a:latin typeface="Calibri"/>
                          <a:ea typeface="Calibri"/>
                          <a:cs typeface="Calibri"/>
                          <a:sym typeface="Calibri"/>
                        </a:rPr>
                        <a:t>???</a:t>
                      </a:r>
                      <a:endParaRPr sz="4400">
                        <a:solidFill>
                          <a:schemeClr val="dk1"/>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ca-ES" sz="4400">
                          <a:solidFill>
                            <a:schemeClr val="dk1"/>
                          </a:solidFill>
                          <a:latin typeface="Calibri"/>
                          <a:ea typeface="Calibri"/>
                          <a:cs typeface="Calibri"/>
                          <a:sym typeface="Calibri"/>
                        </a:rPr>
                        <a:t>???</a:t>
                      </a:r>
                      <a:endParaRPr sz="44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939225">
                <a:tc>
                  <a:txBody>
                    <a:bodyPr/>
                    <a:lstStyle/>
                    <a:p>
                      <a:pPr marL="0" lvl="0" indent="0" algn="ctr" rtl="0">
                        <a:spcBef>
                          <a:spcPts val="0"/>
                        </a:spcBef>
                        <a:spcAft>
                          <a:spcPts val="0"/>
                        </a:spcAft>
                        <a:buClr>
                          <a:schemeClr val="dk1"/>
                        </a:buClr>
                        <a:buSzPts val="1100"/>
                        <a:buFont typeface="Arial"/>
                        <a:buNone/>
                      </a:pPr>
                      <a:r>
                        <a:rPr lang="ca-ES" sz="4400">
                          <a:solidFill>
                            <a:schemeClr val="dk1"/>
                          </a:solidFill>
                          <a:latin typeface="Calibri"/>
                          <a:ea typeface="Calibri"/>
                          <a:cs typeface="Calibri"/>
                          <a:sym typeface="Calibri"/>
                        </a:rPr>
                        <a:t>???</a:t>
                      </a:r>
                      <a:endParaRPr sz="4400">
                        <a:solidFill>
                          <a:schemeClr val="dk1"/>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ca-ES" sz="4400">
                          <a:solidFill>
                            <a:schemeClr val="dk1"/>
                          </a:solidFill>
                          <a:latin typeface="Calibri"/>
                          <a:ea typeface="Calibri"/>
                          <a:cs typeface="Calibri"/>
                          <a:sym typeface="Calibri"/>
                        </a:rPr>
                        <a:t>???</a:t>
                      </a:r>
                      <a:endParaRPr sz="44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11eb52a761e_0_16"/>
          <p:cNvSpPr txBox="1"/>
          <p:nvPr/>
        </p:nvSpPr>
        <p:spPr>
          <a:xfrm>
            <a:off x="228600" y="2349900"/>
            <a:ext cx="8844000" cy="160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4600" b="1">
                <a:solidFill>
                  <a:srgbClr val="A1002C"/>
                </a:solidFill>
                <a:latin typeface="Calibri"/>
                <a:ea typeface="Calibri"/>
                <a:cs typeface="Calibri"/>
                <a:sym typeface="Calibri"/>
              </a:rPr>
              <a:t>Quins components condicionen</a:t>
            </a:r>
            <a:r>
              <a:rPr lang="ca-ES" sz="4300" b="1">
                <a:solidFill>
                  <a:srgbClr val="A1002C"/>
                </a:solidFill>
                <a:latin typeface="Calibri"/>
                <a:ea typeface="Calibri"/>
                <a:cs typeface="Calibri"/>
                <a:sym typeface="Calibri"/>
              </a:rPr>
              <a:t> </a:t>
            </a:r>
            <a:endParaRPr sz="4300" b="1">
              <a:solidFill>
                <a:srgbClr val="A1002C"/>
              </a:solidFill>
              <a:latin typeface="Calibri"/>
              <a:ea typeface="Calibri"/>
              <a:cs typeface="Calibri"/>
              <a:sym typeface="Calibri"/>
            </a:endParaRPr>
          </a:p>
          <a:p>
            <a:pPr marL="0" lvl="0" indent="0" algn="ctr" rtl="0">
              <a:spcBef>
                <a:spcPts val="0"/>
              </a:spcBef>
              <a:spcAft>
                <a:spcPts val="0"/>
              </a:spcAft>
              <a:buNone/>
            </a:pPr>
            <a:r>
              <a:rPr lang="ca-ES" sz="3600" b="1">
                <a:solidFill>
                  <a:srgbClr val="A1002C"/>
                </a:solidFill>
                <a:latin typeface="Calibri"/>
                <a:ea typeface="Calibri"/>
                <a:cs typeface="Calibri"/>
                <a:sym typeface="Calibri"/>
              </a:rPr>
              <a:t>(i molt)</a:t>
            </a:r>
            <a:r>
              <a:rPr lang="ca-ES" sz="4300" b="1">
                <a:solidFill>
                  <a:srgbClr val="A1002C"/>
                </a:solidFill>
                <a:latin typeface="Calibri"/>
                <a:ea typeface="Calibri"/>
                <a:cs typeface="Calibri"/>
                <a:sym typeface="Calibri"/>
              </a:rPr>
              <a:t> </a:t>
            </a:r>
            <a:r>
              <a:rPr lang="ca-ES" sz="4600" b="1">
                <a:solidFill>
                  <a:srgbClr val="A1002C"/>
                </a:solidFill>
                <a:latin typeface="Calibri"/>
                <a:ea typeface="Calibri"/>
                <a:cs typeface="Calibri"/>
                <a:sym typeface="Calibri"/>
              </a:rPr>
              <a:t>el teu aprenentatge?</a:t>
            </a:r>
            <a:endParaRPr sz="4600" b="1">
              <a:solidFill>
                <a:srgbClr val="A1002C"/>
              </a:solidFill>
              <a:latin typeface="Calibri"/>
              <a:ea typeface="Calibri"/>
              <a:cs typeface="Calibri"/>
              <a:sym typeface="Calibri"/>
            </a:endParaRPr>
          </a:p>
        </p:txBody>
      </p:sp>
      <p:sp>
        <p:nvSpPr>
          <p:cNvPr id="331" name="Google Shape;331;g11eb52a761e_0_16"/>
          <p:cNvSpPr txBox="1"/>
          <p:nvPr/>
        </p:nvSpPr>
        <p:spPr>
          <a:xfrm>
            <a:off x="521550" y="1176350"/>
            <a:ext cx="8100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ATENCIÓ… PREGUNTA!</a:t>
            </a:r>
            <a:endParaRPr>
              <a:solidFill>
                <a:srgbClr val="A1002C"/>
              </a:solidFill>
            </a:endParaRPr>
          </a:p>
        </p:txBody>
      </p:sp>
      <p:pic>
        <p:nvPicPr>
          <p:cNvPr id="332" name="Google Shape;332;g11eb52a761e_0_16"/>
          <p:cNvPicPr preferRelativeResize="0"/>
          <p:nvPr/>
        </p:nvPicPr>
        <p:blipFill>
          <a:blip r:embed="rId3">
            <a:alphaModFix/>
          </a:blip>
          <a:stretch>
            <a:fillRect/>
          </a:stretch>
        </p:blipFill>
        <p:spPr>
          <a:xfrm>
            <a:off x="6486525" y="4200525"/>
            <a:ext cx="2657475" cy="2657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1e4dbc1261_0_199"/>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Esquelet de la sessió</a:t>
            </a:r>
            <a:endParaRPr sz="1400" b="0" i="0" u="none" strike="noStrike" cap="none">
              <a:solidFill>
                <a:srgbClr val="000000"/>
              </a:solidFill>
              <a:latin typeface="Arial"/>
              <a:ea typeface="Arial"/>
              <a:cs typeface="Arial"/>
              <a:sym typeface="Arial"/>
            </a:endParaRPr>
          </a:p>
        </p:txBody>
      </p:sp>
      <p:sp>
        <p:nvSpPr>
          <p:cNvPr id="114" name="Google Shape;114;g11e4dbc1261_0_199"/>
          <p:cNvSpPr txBox="1"/>
          <p:nvPr/>
        </p:nvSpPr>
        <p:spPr>
          <a:xfrm>
            <a:off x="726150" y="1343600"/>
            <a:ext cx="8094300" cy="31953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123333"/>
              </a:lnSpc>
              <a:spcBef>
                <a:spcPts val="0"/>
              </a:spcBef>
              <a:spcAft>
                <a:spcPts val="0"/>
              </a:spcAft>
              <a:buClr>
                <a:schemeClr val="dk1"/>
              </a:buClr>
              <a:buSzPts val="2400"/>
              <a:buFont typeface="Calibri"/>
              <a:buChar char="✓"/>
            </a:pPr>
            <a:r>
              <a:rPr lang="ca-ES" sz="2400" i="1">
                <a:solidFill>
                  <a:schemeClr val="dk1"/>
                </a:solidFill>
                <a:latin typeface="Calibri"/>
                <a:ea typeface="Calibri"/>
                <a:cs typeface="Calibri"/>
                <a:sym typeface="Calibri"/>
              </a:rPr>
              <a:t>Check in</a:t>
            </a:r>
            <a:r>
              <a:rPr lang="ca-ES" sz="2400">
                <a:solidFill>
                  <a:schemeClr val="dk1"/>
                </a:solidFill>
                <a:latin typeface="Calibri"/>
                <a:ea typeface="Calibri"/>
                <a:cs typeface="Calibri"/>
                <a:sym typeface="Calibri"/>
              </a:rPr>
              <a:t> - Animòmetre al núvol</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Objectius de la sessió</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Què dimonis és això de l’aprenentatge autònom?</a:t>
            </a:r>
            <a:endParaRPr sz="2400">
              <a:solidFill>
                <a:schemeClr val="dk1"/>
              </a:solidFill>
              <a:latin typeface="Calibri"/>
              <a:ea typeface="Calibri"/>
              <a:cs typeface="Calibri"/>
              <a:sym typeface="Calibri"/>
            </a:endParaRPr>
          </a:p>
          <a:p>
            <a:pPr marL="45720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Tècniques d’aprenentatge autònom</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Components que condicionen (i molt) el teu aprenentatge</a:t>
            </a:r>
            <a:endParaRPr sz="2400">
              <a:solidFill>
                <a:schemeClr val="dk1"/>
              </a:solidFill>
              <a:latin typeface="Calibri"/>
              <a:ea typeface="Calibri"/>
              <a:cs typeface="Calibri"/>
              <a:sym typeface="Calibri"/>
            </a:endParaRPr>
          </a:p>
          <a:p>
            <a:pPr marL="457200" lvl="0" indent="-381000" algn="l" rtl="0">
              <a:lnSpc>
                <a:spcPct val="123333"/>
              </a:lnSpc>
              <a:spcBef>
                <a:spcPts val="0"/>
              </a:spcBef>
              <a:spcAft>
                <a:spcPts val="0"/>
              </a:spcAft>
              <a:buClr>
                <a:schemeClr val="dk1"/>
              </a:buClr>
              <a:buSzPts val="2400"/>
              <a:buFont typeface="Calibri"/>
              <a:buChar char="✓"/>
            </a:pPr>
            <a:r>
              <a:rPr lang="ca-ES" sz="2400" i="1">
                <a:solidFill>
                  <a:schemeClr val="dk1"/>
                </a:solidFill>
                <a:latin typeface="Calibri"/>
                <a:ea typeface="Calibri"/>
                <a:cs typeface="Calibri"/>
                <a:sym typeface="Calibri"/>
              </a:rPr>
              <a:t>Bonus Track</a:t>
            </a:r>
            <a:endParaRPr sz="2400">
              <a:solidFill>
                <a:schemeClr val="dk1"/>
              </a:solidFill>
              <a:latin typeface="Calibri"/>
              <a:ea typeface="Calibri"/>
              <a:cs typeface="Calibri"/>
              <a:sym typeface="Calibri"/>
            </a:endParaRPr>
          </a:p>
          <a:p>
            <a:pPr marL="457200" marR="0" lvl="0" indent="-381000" algn="l" rtl="0">
              <a:lnSpc>
                <a:spcPct val="123333"/>
              </a:lnSpc>
              <a:spcBef>
                <a:spcPts val="0"/>
              </a:spcBef>
              <a:spcAft>
                <a:spcPts val="0"/>
              </a:spcAft>
              <a:buClr>
                <a:schemeClr val="dk1"/>
              </a:buClr>
              <a:buSzPts val="2400"/>
              <a:buFont typeface="Calibri"/>
              <a:buChar char="✓"/>
            </a:pPr>
            <a:r>
              <a:rPr lang="ca-ES" sz="2400" i="1">
                <a:solidFill>
                  <a:schemeClr val="dk1"/>
                </a:solidFill>
                <a:latin typeface="Calibri"/>
                <a:ea typeface="Calibri"/>
                <a:cs typeface="Calibri"/>
                <a:sym typeface="Calibri"/>
              </a:rPr>
              <a:t>Check out</a:t>
            </a:r>
            <a:r>
              <a:rPr lang="ca-ES" sz="2400">
                <a:solidFill>
                  <a:schemeClr val="dk1"/>
                </a:solidFill>
                <a:latin typeface="Calibri"/>
                <a:ea typeface="Calibri"/>
                <a:cs typeface="Calibri"/>
                <a:sym typeface="Calibri"/>
              </a:rPr>
              <a:t> - MIMO</a:t>
            </a:r>
            <a:endParaRPr sz="2400" i="1">
              <a:solidFill>
                <a:schemeClr val="dk1"/>
              </a:solidFill>
              <a:latin typeface="Calibri"/>
              <a:ea typeface="Calibri"/>
              <a:cs typeface="Calibri"/>
              <a:sym typeface="Calibri"/>
            </a:endParaRPr>
          </a:p>
        </p:txBody>
      </p:sp>
      <p:pic>
        <p:nvPicPr>
          <p:cNvPr id="115" name="Google Shape;115;g11e4dbc1261_0_199"/>
          <p:cNvPicPr preferRelativeResize="0"/>
          <p:nvPr/>
        </p:nvPicPr>
        <p:blipFill>
          <a:blip r:embed="rId3">
            <a:alphaModFix/>
          </a:blip>
          <a:stretch>
            <a:fillRect/>
          </a:stretch>
        </p:blipFill>
        <p:spPr>
          <a:xfrm>
            <a:off x="0" y="4686300"/>
            <a:ext cx="2171700" cy="2171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1eb52a761e_0_22"/>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Els quatre bàsics</a:t>
            </a:r>
            <a:endParaRPr/>
          </a:p>
        </p:txBody>
      </p:sp>
      <p:sp>
        <p:nvSpPr>
          <p:cNvPr id="338" name="Google Shape;338;g11eb52a761e_0_22"/>
          <p:cNvSpPr txBox="1"/>
          <p:nvPr/>
        </p:nvSpPr>
        <p:spPr>
          <a:xfrm>
            <a:off x="914400" y="2643200"/>
            <a:ext cx="8029500" cy="24936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dk1"/>
              </a:buClr>
              <a:buSzPts val="3000"/>
              <a:buFont typeface="Calibri"/>
              <a:buChar char="✓"/>
            </a:pPr>
            <a:r>
              <a:rPr lang="ca-ES" sz="3000" b="1">
                <a:solidFill>
                  <a:schemeClr val="dk1"/>
                </a:solidFill>
                <a:latin typeface="Calibri"/>
                <a:ea typeface="Calibri"/>
                <a:cs typeface="Calibri"/>
                <a:sym typeface="Calibri"/>
              </a:rPr>
              <a:t>(IN)FORMACIONS </a:t>
            </a:r>
            <a:r>
              <a:rPr lang="ca-ES" sz="3000">
                <a:solidFill>
                  <a:schemeClr val="dk1"/>
                </a:solidFill>
                <a:latin typeface="Calibri"/>
                <a:ea typeface="Calibri"/>
                <a:cs typeface="Calibri"/>
                <a:sym typeface="Calibri"/>
              </a:rPr>
              <a:t>(continguts)</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ca-ES" sz="3000" b="1">
                <a:solidFill>
                  <a:schemeClr val="dk1"/>
                </a:solidFill>
                <a:latin typeface="Calibri"/>
                <a:ea typeface="Calibri"/>
                <a:cs typeface="Calibri"/>
                <a:sym typeface="Calibri"/>
              </a:rPr>
              <a:t>ACTIVITATS </a:t>
            </a:r>
            <a:r>
              <a:rPr lang="ca-ES" sz="3000">
                <a:solidFill>
                  <a:schemeClr val="dk1"/>
                </a:solidFill>
                <a:latin typeface="Calibri"/>
                <a:ea typeface="Calibri"/>
                <a:cs typeface="Calibri"/>
                <a:sym typeface="Calibri"/>
              </a:rPr>
              <a:t>(processos)</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ca-ES" sz="3000" b="1">
                <a:solidFill>
                  <a:schemeClr val="dk1"/>
                </a:solidFill>
                <a:latin typeface="Calibri"/>
                <a:ea typeface="Calibri"/>
                <a:cs typeface="Calibri"/>
                <a:sym typeface="Calibri"/>
              </a:rPr>
              <a:t>RECURSOS </a:t>
            </a:r>
            <a:r>
              <a:rPr lang="ca-ES" sz="3000">
                <a:solidFill>
                  <a:schemeClr val="dk1"/>
                </a:solidFill>
                <a:latin typeface="Calibri"/>
                <a:ea typeface="Calibri"/>
                <a:cs typeface="Calibri"/>
                <a:sym typeface="Calibri"/>
              </a:rPr>
              <a:t>(analògics i digitals)</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ca-ES" sz="3000" b="1">
                <a:solidFill>
                  <a:schemeClr val="dk1"/>
                </a:solidFill>
                <a:latin typeface="Calibri"/>
                <a:ea typeface="Calibri"/>
                <a:cs typeface="Calibri"/>
                <a:sym typeface="Calibri"/>
              </a:rPr>
              <a:t>PERSONES </a:t>
            </a:r>
            <a:r>
              <a:rPr lang="ca-ES" sz="3000">
                <a:solidFill>
                  <a:schemeClr val="dk1"/>
                </a:solidFill>
                <a:latin typeface="Calibri"/>
                <a:ea typeface="Calibri"/>
                <a:cs typeface="Calibri"/>
                <a:sym typeface="Calibri"/>
              </a:rPr>
              <a:t>(xarxa d’aprenentatge professional o personal)</a:t>
            </a:r>
            <a:endParaRPr sz="3000"/>
          </a:p>
        </p:txBody>
      </p:sp>
      <p:sp>
        <p:nvSpPr>
          <p:cNvPr id="339" name="Google Shape;339;g11eb52a761e_0_22"/>
          <p:cNvSpPr txBox="1"/>
          <p:nvPr/>
        </p:nvSpPr>
        <p:spPr>
          <a:xfrm>
            <a:off x="1147950" y="1374225"/>
            <a:ext cx="77721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a-ES" sz="3000">
                <a:solidFill>
                  <a:schemeClr val="dk1"/>
                </a:solidFill>
                <a:latin typeface="Calibri"/>
                <a:ea typeface="Calibri"/>
                <a:cs typeface="Calibri"/>
                <a:sym typeface="Calibri"/>
              </a:rPr>
              <a:t>Sabies que el teu espai de gestió personal d’aprenentatge o (EPA) està configurat per…</a:t>
            </a:r>
            <a:endParaRPr sz="3000" i="0" u="none" strike="noStrike" cap="none">
              <a:solidFill>
                <a:schemeClr val="dk1"/>
              </a:solidFill>
              <a:latin typeface="Calibri"/>
              <a:ea typeface="Calibri"/>
              <a:cs typeface="Calibri"/>
              <a:sym typeface="Calibri"/>
            </a:endParaRPr>
          </a:p>
        </p:txBody>
      </p:sp>
      <p:pic>
        <p:nvPicPr>
          <p:cNvPr id="340" name="Google Shape;340;g11eb52a761e_0_22"/>
          <p:cNvPicPr preferRelativeResize="0"/>
          <p:nvPr/>
        </p:nvPicPr>
        <p:blipFill>
          <a:blip r:embed="rId3">
            <a:alphaModFix/>
          </a:blip>
          <a:stretch>
            <a:fillRect/>
          </a:stretch>
        </p:blipFill>
        <p:spPr>
          <a:xfrm>
            <a:off x="150925" y="1221825"/>
            <a:ext cx="1077300" cy="1077300"/>
          </a:xfrm>
          <a:prstGeom prst="rect">
            <a:avLst/>
          </a:prstGeom>
          <a:noFill/>
          <a:ln>
            <a:noFill/>
          </a:ln>
        </p:spPr>
      </p:pic>
      <p:sp>
        <p:nvSpPr>
          <p:cNvPr id="341" name="Google Shape;341;g11eb52a761e_0_22"/>
          <p:cNvSpPr txBox="1"/>
          <p:nvPr/>
        </p:nvSpPr>
        <p:spPr>
          <a:xfrm>
            <a:off x="536675" y="5310175"/>
            <a:ext cx="8283600" cy="1077300"/>
          </a:xfrm>
          <a:prstGeom prst="rect">
            <a:avLst/>
          </a:prstGeom>
          <a:solidFill>
            <a:schemeClr val="lt1"/>
          </a:solidFill>
          <a:ln w="28575" cap="flat" cmpd="sng">
            <a:solidFill>
              <a:schemeClr val="dk1"/>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3000" b="1">
                <a:solidFill>
                  <a:srgbClr val="A1002C"/>
                </a:solidFill>
                <a:latin typeface="Calibri"/>
                <a:ea typeface="Calibri"/>
                <a:cs typeface="Calibri"/>
                <a:sym typeface="Calibri"/>
              </a:rPr>
              <a:t>4Cs</a:t>
            </a:r>
            <a:endParaRPr sz="3000" b="1">
              <a:solidFill>
                <a:srgbClr val="A1002C"/>
              </a:solidFill>
              <a:latin typeface="Calibri"/>
              <a:ea typeface="Calibri"/>
              <a:cs typeface="Calibri"/>
              <a:sym typeface="Calibri"/>
            </a:endParaRPr>
          </a:p>
          <a:p>
            <a:pPr marL="0" lvl="0" indent="0" algn="ctr" rtl="0">
              <a:spcBef>
                <a:spcPts val="0"/>
              </a:spcBef>
              <a:spcAft>
                <a:spcPts val="0"/>
              </a:spcAft>
              <a:buNone/>
            </a:pPr>
            <a:r>
              <a:rPr lang="ca-ES" sz="2800" b="1">
                <a:solidFill>
                  <a:srgbClr val="A1002C"/>
                </a:solidFill>
                <a:latin typeface="Calibri"/>
                <a:ea typeface="Calibri"/>
                <a:cs typeface="Calibri"/>
                <a:sym typeface="Calibri"/>
              </a:rPr>
              <a:t>CONÈIXER + COMENTAR + COMPARTIR + COL·LABORAR</a:t>
            </a:r>
            <a:endParaRPr sz="2800" b="1">
              <a:solidFill>
                <a:srgbClr val="A1002C"/>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11eb52a761e_0_286"/>
          <p:cNvSpPr txBox="1"/>
          <p:nvPr/>
        </p:nvSpPr>
        <p:spPr>
          <a:xfrm>
            <a:off x="228600" y="2349900"/>
            <a:ext cx="88440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4200" b="1">
                <a:solidFill>
                  <a:srgbClr val="A1002C"/>
                </a:solidFill>
                <a:latin typeface="Calibri"/>
                <a:ea typeface="Calibri"/>
                <a:cs typeface="Calibri"/>
                <a:sym typeface="Calibri"/>
              </a:rPr>
              <a:t>Quines són les tres primeres qüestions que et planteges quan vols aprendre?</a:t>
            </a:r>
            <a:endParaRPr sz="4200" b="1">
              <a:solidFill>
                <a:srgbClr val="A1002C"/>
              </a:solidFill>
              <a:latin typeface="Calibri"/>
              <a:ea typeface="Calibri"/>
              <a:cs typeface="Calibri"/>
              <a:sym typeface="Calibri"/>
            </a:endParaRPr>
          </a:p>
        </p:txBody>
      </p:sp>
      <p:sp>
        <p:nvSpPr>
          <p:cNvPr id="347" name="Google Shape;347;g11eb52a761e_0_286"/>
          <p:cNvSpPr txBox="1"/>
          <p:nvPr/>
        </p:nvSpPr>
        <p:spPr>
          <a:xfrm>
            <a:off x="521550" y="1176350"/>
            <a:ext cx="8100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ATENCIÓ… PREGUNTA!</a:t>
            </a:r>
            <a:endParaRPr>
              <a:solidFill>
                <a:srgbClr val="A1002C"/>
              </a:solidFill>
            </a:endParaRPr>
          </a:p>
        </p:txBody>
      </p:sp>
      <p:pic>
        <p:nvPicPr>
          <p:cNvPr id="348" name="Google Shape;348;g11eb52a761e_0_286"/>
          <p:cNvPicPr preferRelativeResize="0"/>
          <p:nvPr/>
        </p:nvPicPr>
        <p:blipFill>
          <a:blip r:embed="rId3">
            <a:alphaModFix/>
          </a:blip>
          <a:stretch>
            <a:fillRect/>
          </a:stretch>
        </p:blipFill>
        <p:spPr>
          <a:xfrm>
            <a:off x="6486525" y="4200525"/>
            <a:ext cx="2657475" cy="2657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
          <p:cNvSpPr txBox="1"/>
          <p:nvPr/>
        </p:nvSpPr>
        <p:spPr>
          <a:xfrm>
            <a:off x="72008" y="130622"/>
            <a:ext cx="8748464" cy="63408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Per a què aprens?</a:t>
            </a:r>
            <a:endParaRPr/>
          </a:p>
        </p:txBody>
      </p:sp>
      <p:sp>
        <p:nvSpPr>
          <p:cNvPr id="354" name="Google Shape;354;p2"/>
          <p:cNvSpPr txBox="1"/>
          <p:nvPr/>
        </p:nvSpPr>
        <p:spPr>
          <a:xfrm>
            <a:off x="536675" y="2433050"/>
            <a:ext cx="8283600" cy="2262600"/>
          </a:xfrm>
          <a:prstGeom prst="rect">
            <a:avLst/>
          </a:prstGeom>
          <a:noFill/>
          <a:ln>
            <a:noFill/>
          </a:ln>
        </p:spPr>
        <p:txBody>
          <a:bodyPr spcFirstLastPara="1" wrap="square" lIns="91425" tIns="45700" rIns="91425" bIns="45700" anchor="t" anchorCtr="0">
            <a:spAutoFit/>
          </a:bodyPr>
          <a:lstStyle/>
          <a:p>
            <a:pPr marL="457200" marR="0" lvl="0" indent="-419100" algn="l" rtl="0">
              <a:lnSpc>
                <a:spcPct val="123333"/>
              </a:lnSpc>
              <a:spcBef>
                <a:spcPts val="0"/>
              </a:spcBef>
              <a:spcAft>
                <a:spcPts val="0"/>
              </a:spcAft>
              <a:buClr>
                <a:schemeClr val="dk1"/>
              </a:buClr>
              <a:buSzPts val="3000"/>
              <a:buFont typeface="Calibri"/>
              <a:buChar char="✓"/>
            </a:pPr>
            <a:r>
              <a:rPr lang="ca-ES" sz="3000" b="1">
                <a:solidFill>
                  <a:schemeClr val="dk1"/>
                </a:solidFill>
                <a:latin typeface="Calibri"/>
                <a:ea typeface="Calibri"/>
                <a:cs typeface="Calibri"/>
                <a:sym typeface="Calibri"/>
              </a:rPr>
              <a:t>Quins són els teus objectius d’aprenentatge?</a:t>
            </a:r>
            <a:endParaRPr sz="3000" b="1">
              <a:solidFill>
                <a:schemeClr val="dk1"/>
              </a:solidFill>
              <a:latin typeface="Calibri"/>
              <a:ea typeface="Calibri"/>
              <a:cs typeface="Calibri"/>
              <a:sym typeface="Calibri"/>
            </a:endParaRPr>
          </a:p>
          <a:p>
            <a:pPr marL="457200" marR="0" lvl="0" indent="-419100" algn="l" rtl="0">
              <a:lnSpc>
                <a:spcPct val="123333"/>
              </a:lnSpc>
              <a:spcBef>
                <a:spcPts val="0"/>
              </a:spcBef>
              <a:spcAft>
                <a:spcPts val="0"/>
              </a:spcAft>
              <a:buClr>
                <a:schemeClr val="dk1"/>
              </a:buClr>
              <a:buSzPts val="3000"/>
              <a:buFont typeface="Calibri"/>
              <a:buChar char="✓"/>
            </a:pPr>
            <a:r>
              <a:rPr lang="ca-ES" sz="3000" b="1">
                <a:solidFill>
                  <a:schemeClr val="dk1"/>
                </a:solidFill>
                <a:latin typeface="Calibri"/>
                <a:ea typeface="Calibri"/>
                <a:cs typeface="Calibri"/>
                <a:sym typeface="Calibri"/>
              </a:rPr>
              <a:t>Quines necessitats d’aprenentatge tens?</a:t>
            </a:r>
            <a:endParaRPr sz="3000" b="1">
              <a:solidFill>
                <a:schemeClr val="dk1"/>
              </a:solidFill>
              <a:latin typeface="Calibri"/>
              <a:ea typeface="Calibri"/>
              <a:cs typeface="Calibri"/>
              <a:sym typeface="Calibri"/>
            </a:endParaRPr>
          </a:p>
          <a:p>
            <a:pPr marL="457200" marR="0" lvl="0" indent="-419100" algn="l" rtl="0">
              <a:lnSpc>
                <a:spcPct val="123333"/>
              </a:lnSpc>
              <a:spcBef>
                <a:spcPts val="0"/>
              </a:spcBef>
              <a:spcAft>
                <a:spcPts val="0"/>
              </a:spcAft>
              <a:buClr>
                <a:schemeClr val="dk1"/>
              </a:buClr>
              <a:buSzPts val="3000"/>
              <a:buFont typeface="Calibri"/>
              <a:buChar char="✓"/>
            </a:pPr>
            <a:r>
              <a:rPr lang="ca-ES" sz="3000" b="1">
                <a:solidFill>
                  <a:schemeClr val="dk1"/>
                </a:solidFill>
                <a:latin typeface="Calibri"/>
                <a:ea typeface="Calibri"/>
                <a:cs typeface="Calibri"/>
                <a:sym typeface="Calibri"/>
              </a:rPr>
              <a:t>Quines expectatives d’aprenentatge t’acompanyen?</a:t>
            </a:r>
            <a:endParaRPr sz="3000" b="1" i="0" u="none" strike="noStrike" cap="none">
              <a:solidFill>
                <a:schemeClr val="dk1"/>
              </a:solidFill>
              <a:latin typeface="Calibri"/>
              <a:ea typeface="Calibri"/>
              <a:cs typeface="Calibri"/>
              <a:sym typeface="Calibri"/>
            </a:endParaRPr>
          </a:p>
        </p:txBody>
      </p:sp>
      <p:sp>
        <p:nvSpPr>
          <p:cNvPr id="355" name="Google Shape;355;p2"/>
          <p:cNvSpPr txBox="1"/>
          <p:nvPr/>
        </p:nvSpPr>
        <p:spPr>
          <a:xfrm>
            <a:off x="1613975" y="1550425"/>
            <a:ext cx="7206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23333"/>
              </a:lnSpc>
              <a:spcBef>
                <a:spcPts val="0"/>
              </a:spcBef>
              <a:spcAft>
                <a:spcPts val="0"/>
              </a:spcAft>
              <a:buNone/>
            </a:pPr>
            <a:r>
              <a:rPr lang="ca-ES" sz="3000">
                <a:solidFill>
                  <a:schemeClr val="dk1"/>
                </a:solidFill>
                <a:latin typeface="Calibri"/>
                <a:ea typeface="Calibri"/>
                <a:cs typeface="Calibri"/>
                <a:sym typeface="Calibri"/>
              </a:rPr>
              <a:t>Reflexiona dos minuts sobre…</a:t>
            </a:r>
            <a:endParaRPr sz="3000" i="0" u="none" strike="noStrike" cap="none">
              <a:solidFill>
                <a:schemeClr val="dk1"/>
              </a:solidFill>
              <a:latin typeface="Calibri"/>
              <a:ea typeface="Calibri"/>
              <a:cs typeface="Calibri"/>
              <a:sym typeface="Calibri"/>
            </a:endParaRPr>
          </a:p>
        </p:txBody>
      </p:sp>
      <p:pic>
        <p:nvPicPr>
          <p:cNvPr id="356" name="Google Shape;356;p2"/>
          <p:cNvPicPr preferRelativeResize="0"/>
          <p:nvPr/>
        </p:nvPicPr>
        <p:blipFill>
          <a:blip r:embed="rId3">
            <a:alphaModFix/>
          </a:blip>
          <a:stretch>
            <a:fillRect/>
          </a:stretch>
        </p:blipFill>
        <p:spPr>
          <a:xfrm>
            <a:off x="536675" y="1103100"/>
            <a:ext cx="1077300" cy="1077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1e4dbc1261_1_291"/>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Per a què aprens?</a:t>
            </a:r>
            <a:endParaRPr/>
          </a:p>
        </p:txBody>
      </p:sp>
      <p:sp>
        <p:nvSpPr>
          <p:cNvPr id="362" name="Google Shape;362;g11e4dbc1261_1_291"/>
          <p:cNvSpPr txBox="1"/>
          <p:nvPr/>
        </p:nvSpPr>
        <p:spPr>
          <a:xfrm>
            <a:off x="400050" y="1757350"/>
            <a:ext cx="8343900" cy="394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2800" b="1">
                <a:solidFill>
                  <a:schemeClr val="dk1"/>
                </a:solidFill>
                <a:latin typeface="Calibri"/>
                <a:ea typeface="Calibri"/>
                <a:cs typeface="Calibri"/>
                <a:sym typeface="Calibri"/>
              </a:rPr>
              <a:t>PROFESSIONAL = APRENDER per…</a:t>
            </a:r>
            <a:endParaRPr sz="2800" b="1">
              <a:solidFill>
                <a:schemeClr val="dk1"/>
              </a:solidFill>
              <a:latin typeface="Calibri"/>
              <a:ea typeface="Calibri"/>
              <a:cs typeface="Calibri"/>
              <a:sym typeface="Calibri"/>
            </a:endParaRPr>
          </a:p>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0" lvl="0" indent="0" algn="l" rtl="0">
              <a:spcBef>
                <a:spcPts val="0"/>
              </a:spcBef>
              <a:spcAft>
                <a:spcPts val="0"/>
              </a:spcAft>
              <a:buNone/>
            </a:pPr>
            <a:r>
              <a:rPr lang="ca-ES" sz="2800">
                <a:solidFill>
                  <a:schemeClr val="dk1"/>
                </a:solidFill>
                <a:latin typeface="Calibri"/>
                <a:ea typeface="Calibri"/>
                <a:cs typeface="Calibri"/>
                <a:sym typeface="Calibri"/>
              </a:rPr>
              <a:t>… obtenir punts</a:t>
            </a: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ca-ES" sz="2800">
                <a:solidFill>
                  <a:schemeClr val="dk1"/>
                </a:solidFill>
                <a:latin typeface="Calibri"/>
                <a:ea typeface="Calibri"/>
                <a:cs typeface="Calibri"/>
                <a:sym typeface="Calibri"/>
              </a:rPr>
              <a:t>… millorar el teu reconeixement</a:t>
            </a: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ca-ES" sz="2800">
                <a:solidFill>
                  <a:schemeClr val="dk1"/>
                </a:solidFill>
                <a:latin typeface="Calibri"/>
                <a:ea typeface="Calibri"/>
                <a:cs typeface="Calibri"/>
                <a:sym typeface="Calibri"/>
              </a:rPr>
              <a:t>… pujar d’estatus dins de l’organització  </a:t>
            </a: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ca-ES" sz="2800">
                <a:solidFill>
                  <a:schemeClr val="dk1"/>
                </a:solidFill>
                <a:latin typeface="Calibri"/>
                <a:ea typeface="Calibri"/>
                <a:cs typeface="Calibri"/>
                <a:sym typeface="Calibri"/>
              </a:rPr>
              <a:t>… guanyar més diners</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0" lvl="0" indent="0" algn="l" rtl="0">
              <a:spcBef>
                <a:spcPts val="0"/>
              </a:spcBef>
              <a:spcAft>
                <a:spcPts val="0"/>
              </a:spcAft>
              <a:buNone/>
            </a:pPr>
            <a:r>
              <a:rPr lang="ca-ES" sz="2800" b="1">
                <a:solidFill>
                  <a:srgbClr val="A1002C"/>
                </a:solidFill>
                <a:latin typeface="Calibri"/>
                <a:ea typeface="Calibri"/>
                <a:cs typeface="Calibri"/>
                <a:sym typeface="Calibri"/>
              </a:rPr>
              <a:t>Saber més perquè et dóna prestigi professional i econòmic</a:t>
            </a:r>
            <a:endParaRPr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1e4dbc1261_1_311"/>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Per què aprens?</a:t>
            </a:r>
            <a:endParaRPr/>
          </a:p>
        </p:txBody>
      </p:sp>
      <p:sp>
        <p:nvSpPr>
          <p:cNvPr id="368" name="Google Shape;368;g11e4dbc1261_1_311"/>
          <p:cNvSpPr txBox="1"/>
          <p:nvPr/>
        </p:nvSpPr>
        <p:spPr>
          <a:xfrm>
            <a:off x="660150" y="1343025"/>
            <a:ext cx="7572300" cy="452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3000" b="1">
                <a:solidFill>
                  <a:srgbClr val="A1002C"/>
                </a:solidFill>
                <a:latin typeface="Calibri"/>
                <a:ea typeface="Calibri"/>
                <a:cs typeface="Calibri"/>
                <a:sym typeface="Calibri"/>
              </a:rPr>
              <a:t>CONTEXT PROFESIONAL </a:t>
            </a:r>
            <a:endParaRPr sz="3000" b="1">
              <a:solidFill>
                <a:srgbClr val="A1002C"/>
              </a:solidFill>
              <a:latin typeface="Calibri"/>
              <a:ea typeface="Calibri"/>
              <a:cs typeface="Calibri"/>
              <a:sym typeface="Calibri"/>
            </a:endParaRPr>
          </a:p>
          <a:p>
            <a:pPr marL="0" lvl="0" indent="0" algn="l" rtl="0">
              <a:spcBef>
                <a:spcPts val="0"/>
              </a:spcBef>
              <a:spcAft>
                <a:spcPts val="0"/>
              </a:spcAft>
              <a:buNone/>
            </a:pPr>
            <a:endParaRPr sz="2800" b="1">
              <a:solidFill>
                <a:schemeClr val="dk1"/>
              </a:solidFill>
              <a:latin typeface="Calibri"/>
              <a:ea typeface="Calibri"/>
              <a:cs typeface="Calibri"/>
              <a:sym typeface="Calibri"/>
            </a:endParaRPr>
          </a:p>
          <a:p>
            <a:pPr marL="1087200" lvl="0" indent="-406400" algn="l" rtl="0">
              <a:spcBef>
                <a:spcPts val="0"/>
              </a:spcBef>
              <a:spcAft>
                <a:spcPts val="0"/>
              </a:spcAft>
              <a:buClr>
                <a:schemeClr val="dk1"/>
              </a:buClr>
              <a:buSzPts val="2800"/>
              <a:buFont typeface="Calibri"/>
              <a:buChar char="✓"/>
            </a:pPr>
            <a:r>
              <a:rPr lang="ca-ES" sz="2800" b="1">
                <a:solidFill>
                  <a:schemeClr val="dk1"/>
                </a:solidFill>
                <a:latin typeface="Calibri"/>
                <a:ea typeface="Calibri"/>
                <a:cs typeface="Calibri"/>
                <a:sym typeface="Calibri"/>
              </a:rPr>
              <a:t>RESKILLING </a:t>
            </a:r>
            <a:r>
              <a:rPr lang="ca-ES" sz="2800">
                <a:solidFill>
                  <a:schemeClr val="dk1"/>
                </a:solidFill>
                <a:latin typeface="Calibri"/>
                <a:ea typeface="Calibri"/>
                <a:cs typeface="Calibri"/>
                <a:sym typeface="Calibri"/>
              </a:rPr>
              <a:t>(noves habilitats per nous llocs de treball)</a:t>
            </a:r>
            <a:endParaRPr sz="2800">
              <a:solidFill>
                <a:schemeClr val="dk1"/>
              </a:solidFill>
              <a:latin typeface="Calibri"/>
              <a:ea typeface="Calibri"/>
              <a:cs typeface="Calibri"/>
              <a:sym typeface="Calibri"/>
            </a:endParaRPr>
          </a:p>
          <a:p>
            <a:pPr marL="1087200" lvl="0" indent="-406400" algn="l" rtl="0">
              <a:spcBef>
                <a:spcPts val="0"/>
              </a:spcBef>
              <a:spcAft>
                <a:spcPts val="0"/>
              </a:spcAft>
              <a:buClr>
                <a:schemeClr val="dk1"/>
              </a:buClr>
              <a:buSzPts val="2800"/>
              <a:buFont typeface="Calibri"/>
              <a:buChar char="✓"/>
            </a:pPr>
            <a:r>
              <a:rPr lang="ca-ES" sz="2800" b="1">
                <a:solidFill>
                  <a:schemeClr val="dk1"/>
                </a:solidFill>
                <a:latin typeface="Calibri"/>
                <a:ea typeface="Calibri"/>
                <a:cs typeface="Calibri"/>
                <a:sym typeface="Calibri"/>
              </a:rPr>
              <a:t>UPSKILLING </a:t>
            </a:r>
            <a:r>
              <a:rPr lang="ca-ES" sz="2800">
                <a:solidFill>
                  <a:schemeClr val="dk1"/>
                </a:solidFill>
                <a:latin typeface="Calibri"/>
                <a:ea typeface="Calibri"/>
                <a:cs typeface="Calibri"/>
                <a:sym typeface="Calibri"/>
              </a:rPr>
              <a:t>(formació </a:t>
            </a:r>
            <a:r>
              <a:rPr lang="ca-ES" sz="2800" i="1">
                <a:solidFill>
                  <a:schemeClr val="dk1"/>
                </a:solidFill>
                <a:latin typeface="Calibri"/>
                <a:ea typeface="Calibri"/>
                <a:cs typeface="Calibri"/>
                <a:sym typeface="Calibri"/>
              </a:rPr>
              <a:t>top-down</a:t>
            </a:r>
            <a:r>
              <a:rPr lang="ca-ES" sz="2800">
                <a:solidFill>
                  <a:schemeClr val="dk1"/>
                </a:solidFill>
                <a:latin typeface="Calibri"/>
                <a:ea typeface="Calibri"/>
                <a:cs typeface="Calibri"/>
                <a:sym typeface="Calibri"/>
              </a:rPr>
              <a:t> de tota la vida per readaptar-te a un nou context laboral)</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b="1">
              <a:solidFill>
                <a:schemeClr val="dk1"/>
              </a:solidFill>
              <a:latin typeface="Calibri"/>
              <a:ea typeface="Calibri"/>
              <a:cs typeface="Calibri"/>
              <a:sym typeface="Calibri"/>
            </a:endParaRPr>
          </a:p>
          <a:p>
            <a:pPr marL="0" lvl="0" indent="0" algn="l" rtl="0">
              <a:spcBef>
                <a:spcPts val="0"/>
              </a:spcBef>
              <a:spcAft>
                <a:spcPts val="0"/>
              </a:spcAft>
              <a:buNone/>
            </a:pPr>
            <a:r>
              <a:rPr lang="ca-ES" sz="2800" b="1">
                <a:solidFill>
                  <a:srgbClr val="A1002C"/>
                </a:solidFill>
                <a:latin typeface="Calibri"/>
                <a:ea typeface="Calibri"/>
                <a:cs typeface="Calibri"/>
                <a:sym typeface="Calibri"/>
              </a:rPr>
              <a:t>Per obligació? A dit (</a:t>
            </a:r>
            <a:r>
              <a:rPr lang="ca-ES" sz="2800" b="1" i="1">
                <a:solidFill>
                  <a:srgbClr val="A1002C"/>
                </a:solidFill>
                <a:latin typeface="Calibri"/>
                <a:ea typeface="Calibri"/>
                <a:cs typeface="Calibri"/>
                <a:sym typeface="Calibri"/>
              </a:rPr>
              <a:t>top-down</a:t>
            </a:r>
            <a:r>
              <a:rPr lang="ca-ES" sz="2800" b="1">
                <a:solidFill>
                  <a:srgbClr val="A1002C"/>
                </a:solidFill>
                <a:latin typeface="Calibri"/>
                <a:ea typeface="Calibri"/>
                <a:cs typeface="Calibri"/>
                <a:sym typeface="Calibri"/>
              </a:rPr>
              <a:t>)? </a:t>
            </a:r>
            <a:endParaRPr sz="2800" b="1">
              <a:solidFill>
                <a:srgbClr val="A1002C"/>
              </a:solidFill>
              <a:latin typeface="Calibri"/>
              <a:ea typeface="Calibri"/>
              <a:cs typeface="Calibri"/>
              <a:sym typeface="Calibri"/>
            </a:endParaRPr>
          </a:p>
          <a:p>
            <a:pPr marL="0" lvl="0" indent="0" algn="l" rtl="0">
              <a:spcBef>
                <a:spcPts val="0"/>
              </a:spcBef>
              <a:spcAft>
                <a:spcPts val="0"/>
              </a:spcAft>
              <a:buNone/>
            </a:pPr>
            <a:r>
              <a:rPr lang="ca-ES" sz="2800" b="1">
                <a:latin typeface="Calibri"/>
                <a:ea typeface="Calibri"/>
                <a:cs typeface="Calibri"/>
                <a:sym typeface="Calibri"/>
              </a:rPr>
              <a:t>MOTIVACIÓ EXTRÍNSECA (el </a:t>
            </a:r>
            <a:r>
              <a:rPr lang="ca-ES" sz="2800" b="1" i="1">
                <a:latin typeface="Calibri"/>
                <a:ea typeface="Calibri"/>
                <a:cs typeface="Calibri"/>
                <a:sym typeface="Calibri"/>
              </a:rPr>
              <a:t>parné</a:t>
            </a:r>
            <a:r>
              <a:rPr lang="ca-ES" sz="2800" b="1">
                <a:latin typeface="Calibri"/>
                <a:ea typeface="Calibri"/>
                <a:cs typeface="Calibri"/>
                <a:sym typeface="Calibri"/>
              </a:rPr>
              <a: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1e4dbc1261_1_302"/>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Per a què aprens?</a:t>
            </a:r>
            <a:endParaRPr/>
          </a:p>
        </p:txBody>
      </p:sp>
      <p:pic>
        <p:nvPicPr>
          <p:cNvPr id="374" name="Google Shape;374;g11e4dbc1261_1_302"/>
          <p:cNvPicPr preferRelativeResize="0"/>
          <p:nvPr/>
        </p:nvPicPr>
        <p:blipFill>
          <a:blip r:embed="rId3">
            <a:alphaModFix/>
          </a:blip>
          <a:stretch>
            <a:fillRect/>
          </a:stretch>
        </p:blipFill>
        <p:spPr>
          <a:xfrm>
            <a:off x="7215200" y="2024100"/>
            <a:ext cx="1457425" cy="1457425"/>
          </a:xfrm>
          <a:prstGeom prst="rect">
            <a:avLst/>
          </a:prstGeom>
          <a:noFill/>
          <a:ln>
            <a:noFill/>
          </a:ln>
        </p:spPr>
      </p:pic>
      <p:sp>
        <p:nvSpPr>
          <p:cNvPr id="375" name="Google Shape;375;g11e4dbc1261_1_302"/>
          <p:cNvSpPr txBox="1"/>
          <p:nvPr/>
        </p:nvSpPr>
        <p:spPr>
          <a:xfrm>
            <a:off x="964350" y="1924075"/>
            <a:ext cx="72153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2800" b="1">
                <a:solidFill>
                  <a:schemeClr val="dk1"/>
                </a:solidFill>
                <a:latin typeface="Calibri"/>
                <a:ea typeface="Calibri"/>
                <a:cs typeface="Calibri"/>
                <a:sym typeface="Calibri"/>
              </a:rPr>
              <a:t>PERSONALMENT = APRENDRE per satisfacció durant la vida (</a:t>
            </a:r>
            <a:r>
              <a:rPr lang="ca-ES" sz="2800" b="1" i="1">
                <a:solidFill>
                  <a:schemeClr val="dk1"/>
                </a:solidFill>
                <a:latin typeface="Calibri"/>
                <a:ea typeface="Calibri"/>
                <a:cs typeface="Calibri"/>
                <a:sym typeface="Calibri"/>
              </a:rPr>
              <a:t>lifelong learning </a:t>
            </a:r>
            <a:r>
              <a:rPr lang="ca-ES" sz="2800" b="1">
                <a:solidFill>
                  <a:schemeClr val="dk1"/>
                </a:solidFill>
                <a:latin typeface="Calibri"/>
                <a:ea typeface="Calibri"/>
                <a:cs typeface="Calibri"/>
                <a:sym typeface="Calibri"/>
              </a:rPr>
              <a:t>= L3)</a:t>
            </a:r>
            <a:endParaRPr sz="2800" b="1">
              <a:solidFill>
                <a:schemeClr val="dk1"/>
              </a:solidFill>
              <a:latin typeface="Calibri"/>
              <a:ea typeface="Calibri"/>
              <a:cs typeface="Calibri"/>
              <a:sym typeface="Calibri"/>
            </a:endParaRPr>
          </a:p>
          <a:p>
            <a:pPr marL="0" lvl="0" indent="0" algn="l" rtl="0">
              <a:spcBef>
                <a:spcPts val="0"/>
              </a:spcBef>
              <a:spcAft>
                <a:spcPts val="0"/>
              </a:spcAft>
              <a:buNone/>
            </a:pPr>
            <a:endParaRPr sz="2800" b="1">
              <a:solidFill>
                <a:schemeClr val="dk1"/>
              </a:solidFill>
              <a:latin typeface="Calibri"/>
              <a:ea typeface="Calibri"/>
              <a:cs typeface="Calibri"/>
              <a:sym typeface="Calibri"/>
            </a:endParaRPr>
          </a:p>
          <a:p>
            <a:pPr marL="0" lvl="0" indent="0" algn="l" rtl="0">
              <a:spcBef>
                <a:spcPts val="0"/>
              </a:spcBef>
              <a:spcAft>
                <a:spcPts val="0"/>
              </a:spcAft>
              <a:buNone/>
            </a:pPr>
            <a:r>
              <a:rPr lang="ca-ES" sz="2800" b="1">
                <a:solidFill>
                  <a:srgbClr val="A1002C"/>
                </a:solidFill>
                <a:latin typeface="Calibri"/>
                <a:ea typeface="Calibri"/>
                <a:cs typeface="Calibri"/>
                <a:sym typeface="Calibri"/>
              </a:rPr>
              <a:t>Saber més perquè sí, perquè et dóna la gana!</a:t>
            </a:r>
            <a:endParaRPr sz="2800" b="1">
              <a:solidFill>
                <a:srgbClr val="A1002C"/>
              </a:solidFill>
              <a:latin typeface="Calibri"/>
              <a:ea typeface="Calibri"/>
              <a:cs typeface="Calibri"/>
              <a:sym typeface="Calibri"/>
            </a:endParaRPr>
          </a:p>
          <a:p>
            <a:pPr marL="0" lvl="0" indent="0" algn="l" rtl="0">
              <a:spcBef>
                <a:spcPts val="0"/>
              </a:spcBef>
              <a:spcAft>
                <a:spcPts val="0"/>
              </a:spcAft>
              <a:buNone/>
            </a:pPr>
            <a:r>
              <a:rPr lang="ca-ES" sz="2800" b="1">
                <a:solidFill>
                  <a:srgbClr val="A1002C"/>
                </a:solidFill>
                <a:latin typeface="Calibri"/>
                <a:ea typeface="Calibri"/>
                <a:cs typeface="Calibri"/>
                <a:sym typeface="Calibri"/>
              </a:rPr>
              <a:t>Superació personal</a:t>
            </a:r>
            <a:endParaRPr sz="2800" b="1">
              <a:solidFill>
                <a:srgbClr val="A1002C"/>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1e4dbc1261_1_319"/>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Per què aprens?</a:t>
            </a:r>
            <a:endParaRPr/>
          </a:p>
        </p:txBody>
      </p:sp>
      <p:sp>
        <p:nvSpPr>
          <p:cNvPr id="381" name="Google Shape;381;g11e4dbc1261_1_319"/>
          <p:cNvSpPr txBox="1"/>
          <p:nvPr/>
        </p:nvSpPr>
        <p:spPr>
          <a:xfrm>
            <a:off x="571500" y="1200150"/>
            <a:ext cx="8154000" cy="452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3000" b="1">
                <a:solidFill>
                  <a:srgbClr val="A1002C"/>
                </a:solidFill>
                <a:latin typeface="Calibri"/>
                <a:ea typeface="Calibri"/>
                <a:cs typeface="Calibri"/>
                <a:sym typeface="Calibri"/>
              </a:rPr>
              <a:t>CONTEXT PERSONAL</a:t>
            </a:r>
            <a:endParaRPr sz="3000" b="1">
              <a:solidFill>
                <a:srgbClr val="A1002C"/>
              </a:solidFill>
              <a:latin typeface="Calibri"/>
              <a:ea typeface="Calibri"/>
              <a:cs typeface="Calibri"/>
              <a:sym typeface="Calibri"/>
            </a:endParaRPr>
          </a:p>
          <a:p>
            <a:pPr marL="0" lvl="0" indent="0" algn="l" rtl="0">
              <a:spcBef>
                <a:spcPts val="0"/>
              </a:spcBef>
              <a:spcAft>
                <a:spcPts val="0"/>
              </a:spcAft>
              <a:buNone/>
            </a:pPr>
            <a:endParaRPr sz="2800" b="1">
              <a:solidFill>
                <a:schemeClr val="dk1"/>
              </a:solidFill>
              <a:latin typeface="Calibri"/>
              <a:ea typeface="Calibri"/>
              <a:cs typeface="Calibri"/>
              <a:sym typeface="Calibri"/>
            </a:endParaRPr>
          </a:p>
          <a:p>
            <a:pPr marL="1087200" lvl="0" indent="-406400" algn="l" rtl="0">
              <a:spcBef>
                <a:spcPts val="0"/>
              </a:spcBef>
              <a:spcAft>
                <a:spcPts val="0"/>
              </a:spcAft>
              <a:buClr>
                <a:schemeClr val="dk1"/>
              </a:buClr>
              <a:buSzPts val="2800"/>
              <a:buFont typeface="Calibri"/>
              <a:buChar char="✓"/>
            </a:pPr>
            <a:r>
              <a:rPr lang="ca-ES" sz="2800">
                <a:solidFill>
                  <a:schemeClr val="dk1"/>
                </a:solidFill>
                <a:latin typeface="Calibri"/>
                <a:ea typeface="Calibri"/>
                <a:cs typeface="Calibri"/>
                <a:sym typeface="Calibri"/>
              </a:rPr>
              <a:t>… pel plaer de saber</a:t>
            </a:r>
            <a:endParaRPr sz="2800">
              <a:solidFill>
                <a:schemeClr val="dk1"/>
              </a:solidFill>
              <a:latin typeface="Calibri"/>
              <a:ea typeface="Calibri"/>
              <a:cs typeface="Calibri"/>
              <a:sym typeface="Calibri"/>
            </a:endParaRPr>
          </a:p>
          <a:p>
            <a:pPr marL="1087200" lvl="0" indent="-406400" algn="l" rtl="0">
              <a:spcBef>
                <a:spcPts val="0"/>
              </a:spcBef>
              <a:spcAft>
                <a:spcPts val="0"/>
              </a:spcAft>
              <a:buClr>
                <a:schemeClr val="dk1"/>
              </a:buClr>
              <a:buSzPts val="2800"/>
              <a:buFont typeface="Calibri"/>
              <a:buChar char="✓"/>
            </a:pPr>
            <a:r>
              <a:rPr lang="ca-ES" sz="2800">
                <a:solidFill>
                  <a:schemeClr val="dk1"/>
                </a:solidFill>
                <a:latin typeface="Calibri"/>
                <a:ea typeface="Calibri"/>
                <a:cs typeface="Calibri"/>
                <a:sym typeface="Calibri"/>
              </a:rPr>
              <a:t>… pel desenvolupament personal en temes d’interès </a:t>
            </a:r>
            <a:endParaRPr sz="3600" b="1">
              <a:solidFill>
                <a:schemeClr val="dk1"/>
              </a:solidFill>
              <a:latin typeface="Calibri"/>
              <a:ea typeface="Calibri"/>
              <a:cs typeface="Calibri"/>
              <a:sym typeface="Calibri"/>
            </a:endParaRPr>
          </a:p>
          <a:p>
            <a:pPr marL="0" lvl="0" indent="0" algn="l" rtl="0">
              <a:spcBef>
                <a:spcPts val="0"/>
              </a:spcBef>
              <a:spcAft>
                <a:spcPts val="0"/>
              </a:spcAft>
              <a:buNone/>
            </a:pPr>
            <a:endParaRPr sz="2800" b="1">
              <a:solidFill>
                <a:schemeClr val="dk1"/>
              </a:solidFill>
              <a:latin typeface="Calibri"/>
              <a:ea typeface="Calibri"/>
              <a:cs typeface="Calibri"/>
              <a:sym typeface="Calibri"/>
            </a:endParaRPr>
          </a:p>
          <a:p>
            <a:pPr marL="0" lvl="0" indent="0" algn="l" rtl="0">
              <a:spcBef>
                <a:spcPts val="0"/>
              </a:spcBef>
              <a:spcAft>
                <a:spcPts val="0"/>
              </a:spcAft>
              <a:buNone/>
            </a:pPr>
            <a:r>
              <a:rPr lang="ca-ES" sz="2800" b="1">
                <a:solidFill>
                  <a:srgbClr val="A1002C"/>
                </a:solidFill>
                <a:latin typeface="Calibri"/>
                <a:ea typeface="Calibri"/>
                <a:cs typeface="Calibri"/>
                <a:sym typeface="Calibri"/>
              </a:rPr>
              <a:t>Per convicció! Per desig! Perquè t'interessa! (</a:t>
            </a:r>
            <a:r>
              <a:rPr lang="ca-ES" sz="2800" b="1" i="1">
                <a:solidFill>
                  <a:srgbClr val="A1002C"/>
                </a:solidFill>
                <a:latin typeface="Calibri"/>
                <a:ea typeface="Calibri"/>
                <a:cs typeface="Calibri"/>
                <a:sym typeface="Calibri"/>
              </a:rPr>
              <a:t>bottom-up</a:t>
            </a:r>
            <a:r>
              <a:rPr lang="ca-ES" sz="2800" b="1">
                <a:solidFill>
                  <a:srgbClr val="A1002C"/>
                </a:solidFill>
                <a:latin typeface="Calibri"/>
                <a:ea typeface="Calibri"/>
                <a:cs typeface="Calibri"/>
                <a:sym typeface="Calibri"/>
              </a:rPr>
              <a:t>) </a:t>
            </a:r>
            <a:endParaRPr sz="2800" b="1">
              <a:solidFill>
                <a:srgbClr val="A1002C"/>
              </a:solidFill>
              <a:latin typeface="Calibri"/>
              <a:ea typeface="Calibri"/>
              <a:cs typeface="Calibri"/>
              <a:sym typeface="Calibri"/>
            </a:endParaRPr>
          </a:p>
          <a:p>
            <a:pPr marL="0" lvl="0" indent="0" algn="l" rtl="0">
              <a:spcBef>
                <a:spcPts val="0"/>
              </a:spcBef>
              <a:spcAft>
                <a:spcPts val="0"/>
              </a:spcAft>
              <a:buNone/>
            </a:pPr>
            <a:r>
              <a:rPr lang="ca-ES" sz="2800" b="1">
                <a:latin typeface="Calibri"/>
                <a:ea typeface="Calibri"/>
                <a:cs typeface="Calibri"/>
                <a:sym typeface="Calibri"/>
              </a:rPr>
              <a:t>MOTIVACIÓ INTRÍNSECA (aprofitant qualsevol ocasió per aprendre)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11eb52a761e_0_69"/>
          <p:cNvSpPr txBox="1"/>
          <p:nvPr/>
        </p:nvSpPr>
        <p:spPr>
          <a:xfrm>
            <a:off x="228600" y="2349900"/>
            <a:ext cx="88440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4200" b="1">
                <a:solidFill>
                  <a:srgbClr val="A1002C"/>
                </a:solidFill>
                <a:latin typeface="Calibri"/>
                <a:ea typeface="Calibri"/>
                <a:cs typeface="Calibri"/>
                <a:sym typeface="Calibri"/>
              </a:rPr>
              <a:t>En quin tipus de formacions participes habitualment?</a:t>
            </a:r>
            <a:endParaRPr sz="4200" b="1">
              <a:solidFill>
                <a:srgbClr val="A1002C"/>
              </a:solidFill>
              <a:latin typeface="Calibri"/>
              <a:ea typeface="Calibri"/>
              <a:cs typeface="Calibri"/>
              <a:sym typeface="Calibri"/>
            </a:endParaRPr>
          </a:p>
        </p:txBody>
      </p:sp>
      <p:sp>
        <p:nvSpPr>
          <p:cNvPr id="387" name="Google Shape;387;g11eb52a761e_0_69"/>
          <p:cNvSpPr txBox="1"/>
          <p:nvPr/>
        </p:nvSpPr>
        <p:spPr>
          <a:xfrm>
            <a:off x="521550" y="1176350"/>
            <a:ext cx="8100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ATENCIÓ… PREGUNTA!</a:t>
            </a:r>
            <a:endParaRPr>
              <a:solidFill>
                <a:srgbClr val="A1002C"/>
              </a:solidFill>
            </a:endParaRPr>
          </a:p>
        </p:txBody>
      </p:sp>
      <p:pic>
        <p:nvPicPr>
          <p:cNvPr id="388" name="Google Shape;388;g11eb52a761e_0_69"/>
          <p:cNvPicPr preferRelativeResize="0"/>
          <p:nvPr/>
        </p:nvPicPr>
        <p:blipFill>
          <a:blip r:embed="rId3">
            <a:alphaModFix/>
          </a:blip>
          <a:stretch>
            <a:fillRect/>
          </a:stretch>
        </p:blipFill>
        <p:spPr>
          <a:xfrm>
            <a:off x="6486525" y="4200525"/>
            <a:ext cx="2657475" cy="26574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11e4dbc1261_1_324"/>
          <p:cNvSpPr/>
          <p:nvPr/>
        </p:nvSpPr>
        <p:spPr>
          <a:xfrm>
            <a:off x="6086400" y="2700350"/>
            <a:ext cx="3057600" cy="415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g11e4dbc1261_1_324"/>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Com aprens?</a:t>
            </a:r>
            <a:endParaRPr/>
          </a:p>
        </p:txBody>
      </p:sp>
      <p:sp>
        <p:nvSpPr>
          <p:cNvPr id="395" name="Google Shape;395;g11e4dbc1261_1_324"/>
          <p:cNvSpPr txBox="1"/>
          <p:nvPr/>
        </p:nvSpPr>
        <p:spPr>
          <a:xfrm>
            <a:off x="2212200" y="2424725"/>
            <a:ext cx="2463600" cy="10467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chemeClr val="dk1"/>
                </a:solidFill>
                <a:latin typeface="Calibri"/>
                <a:ea typeface="Calibri"/>
                <a:cs typeface="Calibri"/>
                <a:sym typeface="Calibri"/>
              </a:rPr>
              <a:t>FORMACIÓ FORMAL</a:t>
            </a:r>
            <a:endParaRPr sz="2800" b="1">
              <a:solidFill>
                <a:schemeClr val="dk1"/>
              </a:solidFill>
              <a:latin typeface="Calibri"/>
              <a:ea typeface="Calibri"/>
              <a:cs typeface="Calibri"/>
              <a:sym typeface="Calibri"/>
            </a:endParaRPr>
          </a:p>
        </p:txBody>
      </p:sp>
      <p:sp>
        <p:nvSpPr>
          <p:cNvPr id="396" name="Google Shape;396;g11e4dbc1261_1_324"/>
          <p:cNvSpPr txBox="1"/>
          <p:nvPr/>
        </p:nvSpPr>
        <p:spPr>
          <a:xfrm>
            <a:off x="5294273" y="2424725"/>
            <a:ext cx="2463600" cy="10467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chemeClr val="dk1"/>
                </a:solidFill>
                <a:latin typeface="Calibri"/>
                <a:ea typeface="Calibri"/>
                <a:cs typeface="Calibri"/>
                <a:sym typeface="Calibri"/>
              </a:rPr>
              <a:t>FORMACIÓ NO FORMAL</a:t>
            </a:r>
            <a:endParaRPr sz="2800" b="1">
              <a:solidFill>
                <a:schemeClr val="dk1"/>
              </a:solidFill>
              <a:latin typeface="Calibri"/>
              <a:ea typeface="Calibri"/>
              <a:cs typeface="Calibri"/>
              <a:sym typeface="Calibri"/>
            </a:endParaRPr>
          </a:p>
        </p:txBody>
      </p:sp>
      <p:sp>
        <p:nvSpPr>
          <p:cNvPr id="397" name="Google Shape;397;g11e4dbc1261_1_324"/>
          <p:cNvSpPr txBox="1"/>
          <p:nvPr/>
        </p:nvSpPr>
        <p:spPr>
          <a:xfrm>
            <a:off x="3832922" y="5325075"/>
            <a:ext cx="2463600" cy="1046700"/>
          </a:xfrm>
          <a:prstGeom prst="rect">
            <a:avLst/>
          </a:prstGeom>
          <a:noFill/>
          <a:ln w="28575" cap="flat" cmpd="sng">
            <a:solidFill>
              <a:schemeClr val="dk1"/>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rgbClr val="A1002C"/>
                </a:solidFill>
                <a:latin typeface="Calibri"/>
                <a:ea typeface="Calibri"/>
                <a:cs typeface="Calibri"/>
                <a:sym typeface="Calibri"/>
              </a:rPr>
              <a:t>FORMACIÓ INFORMAL</a:t>
            </a:r>
            <a:endParaRPr sz="2800" b="1">
              <a:solidFill>
                <a:srgbClr val="A1002C"/>
              </a:solidFill>
              <a:latin typeface="Calibri"/>
              <a:ea typeface="Calibri"/>
              <a:cs typeface="Calibri"/>
              <a:sym typeface="Calibri"/>
            </a:endParaRPr>
          </a:p>
        </p:txBody>
      </p:sp>
      <p:sp>
        <p:nvSpPr>
          <p:cNvPr id="398" name="Google Shape;398;g11e4dbc1261_1_324"/>
          <p:cNvSpPr txBox="1"/>
          <p:nvPr/>
        </p:nvSpPr>
        <p:spPr>
          <a:xfrm>
            <a:off x="2212200" y="4031200"/>
            <a:ext cx="24636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chemeClr val="dk1"/>
                </a:solidFill>
                <a:latin typeface="Calibri"/>
                <a:ea typeface="Calibri"/>
                <a:cs typeface="Calibri"/>
                <a:sym typeface="Calibri"/>
              </a:rPr>
              <a:t>PAGAMENT</a:t>
            </a:r>
            <a:endParaRPr sz="2800" b="1">
              <a:solidFill>
                <a:schemeClr val="dk1"/>
              </a:solidFill>
              <a:latin typeface="Calibri"/>
              <a:ea typeface="Calibri"/>
              <a:cs typeface="Calibri"/>
              <a:sym typeface="Calibri"/>
            </a:endParaRPr>
          </a:p>
        </p:txBody>
      </p:sp>
      <p:sp>
        <p:nvSpPr>
          <p:cNvPr id="399" name="Google Shape;399;g11e4dbc1261_1_324"/>
          <p:cNvSpPr txBox="1"/>
          <p:nvPr/>
        </p:nvSpPr>
        <p:spPr>
          <a:xfrm>
            <a:off x="5294273" y="4031200"/>
            <a:ext cx="24636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chemeClr val="dk1"/>
                </a:solidFill>
                <a:latin typeface="Calibri"/>
                <a:ea typeface="Calibri"/>
                <a:cs typeface="Calibri"/>
                <a:sym typeface="Calibri"/>
              </a:rPr>
              <a:t>CERTIFICACIÓ</a:t>
            </a:r>
            <a:endParaRPr sz="2800" b="1">
              <a:solidFill>
                <a:schemeClr val="dk1"/>
              </a:solidFill>
              <a:latin typeface="Calibri"/>
              <a:ea typeface="Calibri"/>
              <a:cs typeface="Calibri"/>
              <a:sym typeface="Calibri"/>
            </a:endParaRPr>
          </a:p>
        </p:txBody>
      </p:sp>
      <p:pic>
        <p:nvPicPr>
          <p:cNvPr id="400" name="Google Shape;400;g11e4dbc1261_1_324"/>
          <p:cNvPicPr preferRelativeResize="0"/>
          <p:nvPr/>
        </p:nvPicPr>
        <p:blipFill>
          <a:blip r:embed="rId3">
            <a:alphaModFix/>
          </a:blip>
          <a:stretch>
            <a:fillRect/>
          </a:stretch>
        </p:blipFill>
        <p:spPr>
          <a:xfrm>
            <a:off x="3714669" y="957125"/>
            <a:ext cx="2700115" cy="1046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11eb52a761e_0_98"/>
          <p:cNvSpPr txBox="1"/>
          <p:nvPr/>
        </p:nvSpPr>
        <p:spPr>
          <a:xfrm>
            <a:off x="228600" y="2349900"/>
            <a:ext cx="88440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4200" b="1">
                <a:solidFill>
                  <a:srgbClr val="A1002C"/>
                </a:solidFill>
                <a:latin typeface="Calibri"/>
                <a:ea typeface="Calibri"/>
                <a:cs typeface="Calibri"/>
                <a:sym typeface="Calibri"/>
              </a:rPr>
              <a:t>Com t’agrada aprendre, perquè sents que interioritzes millor l’aprenentatge?</a:t>
            </a:r>
            <a:endParaRPr sz="4200" b="1">
              <a:solidFill>
                <a:srgbClr val="A1002C"/>
              </a:solidFill>
              <a:latin typeface="Calibri"/>
              <a:ea typeface="Calibri"/>
              <a:cs typeface="Calibri"/>
              <a:sym typeface="Calibri"/>
            </a:endParaRPr>
          </a:p>
        </p:txBody>
      </p:sp>
      <p:sp>
        <p:nvSpPr>
          <p:cNvPr id="406" name="Google Shape;406;g11eb52a761e_0_98"/>
          <p:cNvSpPr txBox="1"/>
          <p:nvPr/>
        </p:nvSpPr>
        <p:spPr>
          <a:xfrm>
            <a:off x="521550" y="1176350"/>
            <a:ext cx="8100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ATENCIÓ… PREGUNTA!</a:t>
            </a:r>
            <a:endParaRPr>
              <a:solidFill>
                <a:srgbClr val="A1002C"/>
              </a:solidFill>
            </a:endParaRPr>
          </a:p>
        </p:txBody>
      </p:sp>
      <p:pic>
        <p:nvPicPr>
          <p:cNvPr id="407" name="Google Shape;407;g11eb52a761e_0_98"/>
          <p:cNvPicPr preferRelativeResize="0"/>
          <p:nvPr/>
        </p:nvPicPr>
        <p:blipFill>
          <a:blip r:embed="rId3">
            <a:alphaModFix/>
          </a:blip>
          <a:stretch>
            <a:fillRect/>
          </a:stretch>
        </p:blipFill>
        <p:spPr>
          <a:xfrm>
            <a:off x="6486525" y="4200525"/>
            <a:ext cx="2657475" cy="2657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1e4dbc1261_0_289"/>
          <p:cNvSpPr/>
          <p:nvPr/>
        </p:nvSpPr>
        <p:spPr>
          <a:xfrm>
            <a:off x="6086400" y="2700350"/>
            <a:ext cx="3057600" cy="415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g11e4dbc1261_0_289"/>
          <p:cNvSpPr txBox="1"/>
          <p:nvPr/>
        </p:nvSpPr>
        <p:spPr>
          <a:xfrm>
            <a:off x="72008" y="130622"/>
            <a:ext cx="8748600" cy="6342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0"/>
              </a:spcBef>
              <a:spcAft>
                <a:spcPts val="0"/>
              </a:spcAft>
              <a:buClr>
                <a:srgbClr val="5B6371"/>
              </a:buClr>
              <a:buSzPts val="3200"/>
              <a:buFont typeface="Calibri"/>
              <a:buAutoNum type="arabicPeriod"/>
            </a:pPr>
            <a:r>
              <a:rPr lang="ca-ES" sz="3200" b="1" i="1" cap="small">
                <a:solidFill>
                  <a:srgbClr val="5B6371"/>
                </a:solidFill>
                <a:latin typeface="Calibri"/>
                <a:ea typeface="Calibri"/>
                <a:cs typeface="Calibri"/>
                <a:sym typeface="Calibri"/>
              </a:rPr>
              <a:t>Check in - </a:t>
            </a:r>
            <a:r>
              <a:rPr lang="ca-ES" sz="3200" b="1" cap="small">
                <a:solidFill>
                  <a:srgbClr val="5B6371"/>
                </a:solidFill>
                <a:latin typeface="Calibri"/>
                <a:ea typeface="Calibri"/>
                <a:cs typeface="Calibri"/>
                <a:sym typeface="Calibri"/>
              </a:rPr>
              <a:t>Animòmetre Virtual</a:t>
            </a:r>
            <a:endParaRPr sz="1400" b="0" i="0" u="none" strike="noStrike" cap="none">
              <a:solidFill>
                <a:srgbClr val="000000"/>
              </a:solidFill>
              <a:latin typeface="Arial"/>
              <a:ea typeface="Arial"/>
              <a:cs typeface="Arial"/>
              <a:sym typeface="Arial"/>
            </a:endParaRPr>
          </a:p>
        </p:txBody>
      </p:sp>
      <p:sp>
        <p:nvSpPr>
          <p:cNvPr id="122" name="Google Shape;122;g11e4dbc1261_0_289"/>
          <p:cNvSpPr txBox="1"/>
          <p:nvPr/>
        </p:nvSpPr>
        <p:spPr>
          <a:xfrm>
            <a:off x="696525" y="1075875"/>
            <a:ext cx="7636200" cy="2866800"/>
          </a:xfrm>
          <a:prstGeom prst="rect">
            <a:avLst/>
          </a:prstGeom>
          <a:noFill/>
          <a:ln>
            <a:noFill/>
          </a:ln>
        </p:spPr>
        <p:txBody>
          <a:bodyPr spcFirstLastPara="1" wrap="square" lIns="0" tIns="0" rIns="0" bIns="0" anchor="t" anchorCtr="0">
            <a:noAutofit/>
          </a:bodyPr>
          <a:lstStyle/>
          <a:p>
            <a:pPr marL="0" marR="25400" lvl="0" indent="0" algn="just" rtl="0">
              <a:lnSpc>
                <a:spcPct val="115000"/>
              </a:lnSpc>
              <a:spcBef>
                <a:spcPts val="0"/>
              </a:spcBef>
              <a:spcAft>
                <a:spcPts val="0"/>
              </a:spcAft>
              <a:buNone/>
            </a:pPr>
            <a:r>
              <a:rPr lang="ca-ES" sz="3100">
                <a:latin typeface="Calibri"/>
                <a:ea typeface="Calibri"/>
                <a:cs typeface="Calibri"/>
                <a:sym typeface="Calibri"/>
              </a:rPr>
              <a:t>Contesta amb sinceritat…</a:t>
            </a:r>
            <a:endParaRPr sz="3100">
              <a:latin typeface="Calibri"/>
              <a:ea typeface="Calibri"/>
              <a:cs typeface="Calibri"/>
              <a:sym typeface="Calibri"/>
            </a:endParaRPr>
          </a:p>
          <a:p>
            <a:pPr marL="0" marR="25400" lvl="0" indent="0" algn="just" rtl="0">
              <a:spcBef>
                <a:spcPts val="300"/>
              </a:spcBef>
              <a:spcAft>
                <a:spcPts val="0"/>
              </a:spcAft>
              <a:buNone/>
            </a:pPr>
            <a:endParaRPr sz="3100">
              <a:latin typeface="Calibri"/>
              <a:ea typeface="Calibri"/>
              <a:cs typeface="Calibri"/>
              <a:sym typeface="Calibri"/>
            </a:endParaRPr>
          </a:p>
          <a:p>
            <a:pPr marL="0" marR="25400" lvl="0" indent="0" algn="just" rtl="0">
              <a:lnSpc>
                <a:spcPct val="115000"/>
              </a:lnSpc>
              <a:spcBef>
                <a:spcPts val="0"/>
              </a:spcBef>
              <a:spcAft>
                <a:spcPts val="0"/>
              </a:spcAft>
              <a:buNone/>
            </a:pPr>
            <a:r>
              <a:rPr lang="ca-ES" sz="3000" b="1">
                <a:latin typeface="Calibri"/>
                <a:ea typeface="Calibri"/>
                <a:cs typeface="Calibri"/>
                <a:sym typeface="Calibri"/>
              </a:rPr>
              <a:t>Quin és el teu nivell d’energia per aprendre ara mateix?</a:t>
            </a:r>
            <a:endParaRPr sz="3000" b="1">
              <a:latin typeface="Calibri"/>
              <a:ea typeface="Calibri"/>
              <a:cs typeface="Calibri"/>
              <a:sym typeface="Calibri"/>
            </a:endParaRPr>
          </a:p>
          <a:p>
            <a:pPr marL="0" marR="25400" lvl="0" indent="0" algn="just" rtl="0">
              <a:lnSpc>
                <a:spcPct val="115000"/>
              </a:lnSpc>
              <a:spcBef>
                <a:spcPts val="300"/>
              </a:spcBef>
              <a:spcAft>
                <a:spcPts val="0"/>
              </a:spcAft>
              <a:buNone/>
            </a:pPr>
            <a:endParaRPr sz="2700" b="1">
              <a:solidFill>
                <a:schemeClr val="accent2"/>
              </a:solidFill>
              <a:latin typeface="Calibri"/>
              <a:ea typeface="Calibri"/>
              <a:cs typeface="Calibri"/>
              <a:sym typeface="Calibri"/>
            </a:endParaRPr>
          </a:p>
          <a:p>
            <a:pPr marL="0" marR="25400" lvl="0" indent="0" algn="just" rtl="0">
              <a:lnSpc>
                <a:spcPct val="115000"/>
              </a:lnSpc>
              <a:spcBef>
                <a:spcPts val="300"/>
              </a:spcBef>
              <a:spcAft>
                <a:spcPts val="0"/>
              </a:spcAft>
              <a:buNone/>
            </a:pPr>
            <a:r>
              <a:rPr lang="ca-ES" sz="2400" b="1">
                <a:solidFill>
                  <a:srgbClr val="A1002C"/>
                </a:solidFill>
                <a:latin typeface="Calibri"/>
                <a:ea typeface="Calibri"/>
                <a:cs typeface="Calibri"/>
                <a:sym typeface="Calibri"/>
              </a:rPr>
              <a:t>1 = estic fatal, no m’he près el cafè encara 😔</a:t>
            </a:r>
            <a:endParaRPr sz="2400" b="1">
              <a:solidFill>
                <a:srgbClr val="A1002C"/>
              </a:solidFill>
              <a:latin typeface="Calibri"/>
              <a:ea typeface="Calibri"/>
              <a:cs typeface="Calibri"/>
              <a:sym typeface="Calibri"/>
            </a:endParaRPr>
          </a:p>
          <a:p>
            <a:pPr marL="0" marR="25400" lvl="0" indent="0" algn="just" rtl="0">
              <a:lnSpc>
                <a:spcPct val="115000"/>
              </a:lnSpc>
              <a:spcBef>
                <a:spcPts val="300"/>
              </a:spcBef>
              <a:spcAft>
                <a:spcPts val="0"/>
              </a:spcAft>
              <a:buNone/>
            </a:pPr>
            <a:r>
              <a:rPr lang="ca-ES" sz="2400" b="1">
                <a:solidFill>
                  <a:srgbClr val="A1002C"/>
                </a:solidFill>
                <a:latin typeface="Calibri"/>
                <a:ea typeface="Calibri"/>
                <a:cs typeface="Calibri"/>
                <a:sym typeface="Calibri"/>
              </a:rPr>
              <a:t>50 = a poc a poc aniré agafant el ritme… </a:t>
            </a:r>
            <a:r>
              <a:rPr lang="ca-ES" sz="2400">
                <a:solidFill>
                  <a:srgbClr val="A1002C"/>
                </a:solidFill>
                <a:highlight>
                  <a:srgbClr val="FFFFFF"/>
                </a:highlight>
              </a:rPr>
              <a:t>😐</a:t>
            </a:r>
            <a:endParaRPr sz="2400" b="1">
              <a:solidFill>
                <a:srgbClr val="A1002C"/>
              </a:solidFill>
              <a:latin typeface="Calibri"/>
              <a:ea typeface="Calibri"/>
              <a:cs typeface="Calibri"/>
              <a:sym typeface="Calibri"/>
            </a:endParaRPr>
          </a:p>
          <a:p>
            <a:pPr marL="0" marR="25400" lvl="0" indent="0" algn="just" rtl="0">
              <a:lnSpc>
                <a:spcPct val="115000"/>
              </a:lnSpc>
              <a:spcBef>
                <a:spcPts val="300"/>
              </a:spcBef>
              <a:spcAft>
                <a:spcPts val="300"/>
              </a:spcAft>
              <a:buNone/>
            </a:pPr>
            <a:r>
              <a:rPr lang="ca-ES" sz="2400" b="1">
                <a:solidFill>
                  <a:srgbClr val="A1002C"/>
                </a:solidFill>
                <a:latin typeface="Calibri"/>
                <a:ea typeface="Calibri"/>
                <a:cs typeface="Calibri"/>
                <a:sym typeface="Calibri"/>
              </a:rPr>
              <a:t>100 = estic a topeeeeeeeeee!😎</a:t>
            </a:r>
            <a:endParaRPr sz="2400" b="1">
              <a:solidFill>
                <a:srgbClr val="A1002C"/>
              </a:solidFill>
              <a:latin typeface="Calibri"/>
              <a:ea typeface="Calibri"/>
              <a:cs typeface="Calibri"/>
              <a:sym typeface="Calibri"/>
            </a:endParaRPr>
          </a:p>
        </p:txBody>
      </p:sp>
      <p:pic>
        <p:nvPicPr>
          <p:cNvPr id="123" name="Google Shape;123;g11e4dbc1261_0_289"/>
          <p:cNvPicPr preferRelativeResize="0"/>
          <p:nvPr/>
        </p:nvPicPr>
        <p:blipFill>
          <a:blip r:embed="rId3">
            <a:alphaModFix/>
          </a:blip>
          <a:stretch>
            <a:fillRect/>
          </a:stretch>
        </p:blipFill>
        <p:spPr>
          <a:xfrm>
            <a:off x="5915025" y="4664100"/>
            <a:ext cx="3223875" cy="2193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11eb52a761e_0_77"/>
          <p:cNvSpPr/>
          <p:nvPr/>
        </p:nvSpPr>
        <p:spPr>
          <a:xfrm>
            <a:off x="6086400" y="2700350"/>
            <a:ext cx="3057600" cy="415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g11eb52a761e_0_77"/>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Com aprens?</a:t>
            </a:r>
            <a:endParaRPr/>
          </a:p>
        </p:txBody>
      </p:sp>
      <p:sp>
        <p:nvSpPr>
          <p:cNvPr id="414" name="Google Shape;414;g11eb52a761e_0_77"/>
          <p:cNvSpPr txBox="1"/>
          <p:nvPr/>
        </p:nvSpPr>
        <p:spPr>
          <a:xfrm>
            <a:off x="1121598" y="3213913"/>
            <a:ext cx="24636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chemeClr val="dk1"/>
                </a:solidFill>
                <a:latin typeface="Calibri"/>
                <a:ea typeface="Calibri"/>
                <a:cs typeface="Calibri"/>
                <a:sym typeface="Calibri"/>
              </a:rPr>
              <a:t>VÍDEOS</a:t>
            </a:r>
            <a:endParaRPr sz="2800" b="1">
              <a:solidFill>
                <a:schemeClr val="dk1"/>
              </a:solidFill>
              <a:latin typeface="Calibri"/>
              <a:ea typeface="Calibri"/>
              <a:cs typeface="Calibri"/>
              <a:sym typeface="Calibri"/>
            </a:endParaRPr>
          </a:p>
        </p:txBody>
      </p:sp>
      <p:sp>
        <p:nvSpPr>
          <p:cNvPr id="415" name="Google Shape;415;g11eb52a761e_0_77"/>
          <p:cNvSpPr txBox="1"/>
          <p:nvPr/>
        </p:nvSpPr>
        <p:spPr>
          <a:xfrm>
            <a:off x="1121600" y="1263225"/>
            <a:ext cx="24636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rgbClr val="A1002C"/>
                </a:solidFill>
                <a:latin typeface="Calibri"/>
                <a:ea typeface="Calibri"/>
                <a:cs typeface="Calibri"/>
                <a:sym typeface="Calibri"/>
              </a:rPr>
              <a:t>FORMATS</a:t>
            </a:r>
            <a:endParaRPr sz="2800" b="1">
              <a:solidFill>
                <a:srgbClr val="A1002C"/>
              </a:solidFill>
              <a:latin typeface="Calibri"/>
              <a:ea typeface="Calibri"/>
              <a:cs typeface="Calibri"/>
              <a:sym typeface="Calibri"/>
            </a:endParaRPr>
          </a:p>
        </p:txBody>
      </p:sp>
      <p:sp>
        <p:nvSpPr>
          <p:cNvPr id="416" name="Google Shape;416;g11eb52a761e_0_77"/>
          <p:cNvSpPr txBox="1"/>
          <p:nvPr/>
        </p:nvSpPr>
        <p:spPr>
          <a:xfrm>
            <a:off x="1121598" y="4189256"/>
            <a:ext cx="24636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chemeClr val="dk1"/>
                </a:solidFill>
                <a:latin typeface="Calibri"/>
                <a:ea typeface="Calibri"/>
                <a:cs typeface="Calibri"/>
                <a:sym typeface="Calibri"/>
              </a:rPr>
              <a:t>TEXT</a:t>
            </a:r>
            <a:endParaRPr sz="2800" b="1">
              <a:solidFill>
                <a:schemeClr val="dk1"/>
              </a:solidFill>
              <a:latin typeface="Calibri"/>
              <a:ea typeface="Calibri"/>
              <a:cs typeface="Calibri"/>
              <a:sym typeface="Calibri"/>
            </a:endParaRPr>
          </a:p>
        </p:txBody>
      </p:sp>
      <p:sp>
        <p:nvSpPr>
          <p:cNvPr id="417" name="Google Shape;417;g11eb52a761e_0_77"/>
          <p:cNvSpPr txBox="1"/>
          <p:nvPr/>
        </p:nvSpPr>
        <p:spPr>
          <a:xfrm>
            <a:off x="1121598" y="2238569"/>
            <a:ext cx="24636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chemeClr val="dk1"/>
                </a:solidFill>
                <a:latin typeface="Calibri"/>
                <a:ea typeface="Calibri"/>
                <a:cs typeface="Calibri"/>
                <a:sym typeface="Calibri"/>
              </a:rPr>
              <a:t>PODCAST</a:t>
            </a:r>
            <a:endParaRPr sz="2800" b="1">
              <a:solidFill>
                <a:schemeClr val="dk1"/>
              </a:solidFill>
              <a:latin typeface="Calibri"/>
              <a:ea typeface="Calibri"/>
              <a:cs typeface="Calibri"/>
              <a:sym typeface="Calibri"/>
            </a:endParaRPr>
          </a:p>
        </p:txBody>
      </p:sp>
      <p:sp>
        <p:nvSpPr>
          <p:cNvPr id="418" name="Google Shape;418;g11eb52a761e_0_77"/>
          <p:cNvSpPr txBox="1"/>
          <p:nvPr/>
        </p:nvSpPr>
        <p:spPr>
          <a:xfrm>
            <a:off x="1121598" y="5164600"/>
            <a:ext cx="24636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chemeClr val="dk1"/>
                </a:solidFill>
                <a:latin typeface="Calibri"/>
                <a:ea typeface="Calibri"/>
                <a:cs typeface="Calibri"/>
                <a:sym typeface="Calibri"/>
              </a:rPr>
              <a:t>MIX</a:t>
            </a:r>
            <a:endParaRPr sz="2800" b="1">
              <a:solidFill>
                <a:schemeClr val="dk1"/>
              </a:solidFill>
              <a:latin typeface="Calibri"/>
              <a:ea typeface="Calibri"/>
              <a:cs typeface="Calibri"/>
              <a:sym typeface="Calibri"/>
            </a:endParaRPr>
          </a:p>
        </p:txBody>
      </p:sp>
      <p:sp>
        <p:nvSpPr>
          <p:cNvPr id="419" name="Google Shape;419;g11eb52a761e_0_77"/>
          <p:cNvSpPr txBox="1"/>
          <p:nvPr/>
        </p:nvSpPr>
        <p:spPr>
          <a:xfrm>
            <a:off x="4281300" y="3213925"/>
            <a:ext cx="40863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chemeClr val="dk1"/>
                </a:solidFill>
                <a:latin typeface="Calibri"/>
                <a:ea typeface="Calibri"/>
                <a:cs typeface="Calibri"/>
                <a:sym typeface="Calibri"/>
              </a:rPr>
              <a:t>PRÀCTICA INDIVIDUAL</a:t>
            </a:r>
            <a:endParaRPr sz="2800" b="1">
              <a:solidFill>
                <a:schemeClr val="dk1"/>
              </a:solidFill>
              <a:latin typeface="Calibri"/>
              <a:ea typeface="Calibri"/>
              <a:cs typeface="Calibri"/>
              <a:sym typeface="Calibri"/>
            </a:endParaRPr>
          </a:p>
        </p:txBody>
      </p:sp>
      <p:sp>
        <p:nvSpPr>
          <p:cNvPr id="420" name="Google Shape;420;g11eb52a761e_0_77"/>
          <p:cNvSpPr txBox="1"/>
          <p:nvPr/>
        </p:nvSpPr>
        <p:spPr>
          <a:xfrm>
            <a:off x="4281300" y="1263238"/>
            <a:ext cx="24636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rgbClr val="A1002C"/>
                </a:solidFill>
                <a:latin typeface="Calibri"/>
                <a:ea typeface="Calibri"/>
                <a:cs typeface="Calibri"/>
                <a:sym typeface="Calibri"/>
              </a:rPr>
              <a:t>ACTIVITATS</a:t>
            </a:r>
            <a:endParaRPr sz="2800" b="1">
              <a:solidFill>
                <a:srgbClr val="A1002C"/>
              </a:solidFill>
              <a:latin typeface="Calibri"/>
              <a:ea typeface="Calibri"/>
              <a:cs typeface="Calibri"/>
              <a:sym typeface="Calibri"/>
            </a:endParaRPr>
          </a:p>
        </p:txBody>
      </p:sp>
      <p:sp>
        <p:nvSpPr>
          <p:cNvPr id="421" name="Google Shape;421;g11eb52a761e_0_77"/>
          <p:cNvSpPr txBox="1"/>
          <p:nvPr/>
        </p:nvSpPr>
        <p:spPr>
          <a:xfrm>
            <a:off x="4281301" y="4189275"/>
            <a:ext cx="40863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chemeClr val="dk1"/>
                </a:solidFill>
                <a:latin typeface="Calibri"/>
                <a:ea typeface="Calibri"/>
                <a:cs typeface="Calibri"/>
                <a:sym typeface="Calibri"/>
              </a:rPr>
              <a:t>PRÀCTICA EN EQUIP</a:t>
            </a:r>
            <a:endParaRPr sz="2800" b="1">
              <a:solidFill>
                <a:schemeClr val="dk1"/>
              </a:solidFill>
              <a:latin typeface="Calibri"/>
              <a:ea typeface="Calibri"/>
              <a:cs typeface="Calibri"/>
              <a:sym typeface="Calibri"/>
            </a:endParaRPr>
          </a:p>
        </p:txBody>
      </p:sp>
      <p:sp>
        <p:nvSpPr>
          <p:cNvPr id="422" name="Google Shape;422;g11eb52a761e_0_77"/>
          <p:cNvSpPr txBox="1"/>
          <p:nvPr/>
        </p:nvSpPr>
        <p:spPr>
          <a:xfrm>
            <a:off x="4281298" y="2238581"/>
            <a:ext cx="24636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chemeClr val="dk1"/>
                </a:solidFill>
                <a:latin typeface="Calibri"/>
                <a:ea typeface="Calibri"/>
                <a:cs typeface="Calibri"/>
                <a:sym typeface="Calibri"/>
              </a:rPr>
              <a:t>REFLEXIÓ</a:t>
            </a:r>
            <a:endParaRPr sz="2800" b="1">
              <a:solidFill>
                <a:schemeClr val="dk1"/>
              </a:solidFill>
              <a:latin typeface="Calibri"/>
              <a:ea typeface="Calibri"/>
              <a:cs typeface="Calibri"/>
              <a:sym typeface="Calibri"/>
            </a:endParaRPr>
          </a:p>
        </p:txBody>
      </p:sp>
      <p:sp>
        <p:nvSpPr>
          <p:cNvPr id="423" name="Google Shape;423;g11eb52a761e_0_77"/>
          <p:cNvSpPr txBox="1"/>
          <p:nvPr/>
        </p:nvSpPr>
        <p:spPr>
          <a:xfrm>
            <a:off x="4281298" y="5164613"/>
            <a:ext cx="24636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chemeClr val="dk1"/>
                </a:solidFill>
                <a:latin typeface="Calibri"/>
                <a:ea typeface="Calibri"/>
                <a:cs typeface="Calibri"/>
                <a:sym typeface="Calibri"/>
              </a:rPr>
              <a:t>MIX</a:t>
            </a:r>
            <a:endParaRPr sz="2800" b="1">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11e4dbc1261_1_346"/>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Quan aprens?</a:t>
            </a:r>
            <a:endParaRPr/>
          </a:p>
        </p:txBody>
      </p:sp>
      <p:sp>
        <p:nvSpPr>
          <p:cNvPr id="429" name="Google Shape;429;g11e4dbc1261_1_346"/>
          <p:cNvSpPr txBox="1"/>
          <p:nvPr/>
        </p:nvSpPr>
        <p:spPr>
          <a:xfrm>
            <a:off x="892975" y="1311888"/>
            <a:ext cx="3301800" cy="10467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latin typeface="Calibri"/>
                <a:ea typeface="Calibri"/>
                <a:cs typeface="Calibri"/>
                <a:sym typeface="Calibri"/>
              </a:rPr>
              <a:t>QUALSEVOL MOMENT</a:t>
            </a:r>
            <a:endParaRPr sz="2800" b="1">
              <a:solidFill>
                <a:srgbClr val="000000"/>
              </a:solidFill>
              <a:latin typeface="Calibri"/>
              <a:ea typeface="Calibri"/>
              <a:cs typeface="Calibri"/>
              <a:sym typeface="Calibri"/>
            </a:endParaRPr>
          </a:p>
        </p:txBody>
      </p:sp>
      <p:sp>
        <p:nvSpPr>
          <p:cNvPr id="430" name="Google Shape;430;g11e4dbc1261_1_346"/>
          <p:cNvSpPr txBox="1"/>
          <p:nvPr/>
        </p:nvSpPr>
        <p:spPr>
          <a:xfrm>
            <a:off x="5120044" y="1311888"/>
            <a:ext cx="3301800" cy="10467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latin typeface="Calibri"/>
                <a:ea typeface="Calibri"/>
                <a:cs typeface="Calibri"/>
                <a:sym typeface="Calibri"/>
              </a:rPr>
              <a:t> HORES ESPECÍFIQUES</a:t>
            </a:r>
            <a:endParaRPr sz="2800" b="1">
              <a:solidFill>
                <a:srgbClr val="000000"/>
              </a:solidFill>
              <a:latin typeface="Calibri"/>
              <a:ea typeface="Calibri"/>
              <a:cs typeface="Calibri"/>
              <a:sym typeface="Calibri"/>
            </a:endParaRPr>
          </a:p>
        </p:txBody>
      </p:sp>
      <p:sp>
        <p:nvSpPr>
          <p:cNvPr id="431" name="Google Shape;431;g11e4dbc1261_1_346"/>
          <p:cNvSpPr txBox="1"/>
          <p:nvPr/>
        </p:nvSpPr>
        <p:spPr>
          <a:xfrm>
            <a:off x="3097500" y="2905650"/>
            <a:ext cx="3301800" cy="10467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latin typeface="Calibri"/>
                <a:ea typeface="Calibri"/>
                <a:cs typeface="Calibri"/>
                <a:sym typeface="Calibri"/>
              </a:rPr>
              <a:t>EXIGÈNCIES PROFESSIONALS</a:t>
            </a:r>
            <a:endParaRPr sz="2800" b="1">
              <a:solidFill>
                <a:srgbClr val="000000"/>
              </a:solidFill>
              <a:latin typeface="Calibri"/>
              <a:ea typeface="Calibri"/>
              <a:cs typeface="Calibri"/>
              <a:sym typeface="Calibri"/>
            </a:endParaRPr>
          </a:p>
        </p:txBody>
      </p:sp>
      <p:pic>
        <p:nvPicPr>
          <p:cNvPr id="432" name="Google Shape;432;g11e4dbc1261_1_346"/>
          <p:cNvPicPr preferRelativeResize="0"/>
          <p:nvPr/>
        </p:nvPicPr>
        <p:blipFill>
          <a:blip r:embed="rId3">
            <a:alphaModFix/>
          </a:blip>
          <a:stretch>
            <a:fillRect/>
          </a:stretch>
        </p:blipFill>
        <p:spPr>
          <a:xfrm>
            <a:off x="3419449" y="4112425"/>
            <a:ext cx="2745526" cy="27455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11eb52a761e_0_104"/>
          <p:cNvSpPr txBox="1"/>
          <p:nvPr/>
        </p:nvSpPr>
        <p:spPr>
          <a:xfrm>
            <a:off x="228600" y="2349900"/>
            <a:ext cx="88440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4200" b="1">
                <a:solidFill>
                  <a:srgbClr val="A1002C"/>
                </a:solidFill>
                <a:latin typeface="Calibri"/>
                <a:ea typeface="Calibri"/>
                <a:cs typeface="Calibri"/>
                <a:sym typeface="Calibri"/>
              </a:rPr>
              <a:t>On aprens (espais físics o virtuals) normalment?</a:t>
            </a:r>
            <a:endParaRPr sz="4200" b="1">
              <a:solidFill>
                <a:srgbClr val="A1002C"/>
              </a:solidFill>
              <a:latin typeface="Calibri"/>
              <a:ea typeface="Calibri"/>
              <a:cs typeface="Calibri"/>
              <a:sym typeface="Calibri"/>
            </a:endParaRPr>
          </a:p>
        </p:txBody>
      </p:sp>
      <p:sp>
        <p:nvSpPr>
          <p:cNvPr id="438" name="Google Shape;438;g11eb52a761e_0_104"/>
          <p:cNvSpPr txBox="1"/>
          <p:nvPr/>
        </p:nvSpPr>
        <p:spPr>
          <a:xfrm>
            <a:off x="521550" y="1176350"/>
            <a:ext cx="8100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ATENCIÓ… PREGUNTA!</a:t>
            </a:r>
            <a:endParaRPr>
              <a:solidFill>
                <a:srgbClr val="A1002C"/>
              </a:solidFill>
            </a:endParaRPr>
          </a:p>
        </p:txBody>
      </p:sp>
      <p:pic>
        <p:nvPicPr>
          <p:cNvPr id="439" name="Google Shape;439;g11eb52a761e_0_104"/>
          <p:cNvPicPr preferRelativeResize="0"/>
          <p:nvPr/>
        </p:nvPicPr>
        <p:blipFill>
          <a:blip r:embed="rId3">
            <a:alphaModFix/>
          </a:blip>
          <a:stretch>
            <a:fillRect/>
          </a:stretch>
        </p:blipFill>
        <p:spPr>
          <a:xfrm>
            <a:off x="6486525" y="4200525"/>
            <a:ext cx="2657475" cy="26574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11e4dbc1261_1_363"/>
          <p:cNvSpPr/>
          <p:nvPr/>
        </p:nvSpPr>
        <p:spPr>
          <a:xfrm>
            <a:off x="6086400" y="2700350"/>
            <a:ext cx="3057600" cy="415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g11e4dbc1261_1_363"/>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On aprens?</a:t>
            </a:r>
            <a:endParaRPr/>
          </a:p>
        </p:txBody>
      </p:sp>
      <p:sp>
        <p:nvSpPr>
          <p:cNvPr id="446" name="Google Shape;446;g11e4dbc1261_1_363"/>
          <p:cNvSpPr txBox="1"/>
          <p:nvPr/>
        </p:nvSpPr>
        <p:spPr>
          <a:xfrm>
            <a:off x="569125" y="2417525"/>
            <a:ext cx="3771900" cy="431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600">
              <a:solidFill>
                <a:srgbClr val="000000"/>
              </a:solidFill>
              <a:latin typeface="Quattrocento Sans"/>
              <a:ea typeface="Quattrocento Sans"/>
              <a:cs typeface="Quattrocento Sans"/>
              <a:sym typeface="Quattrocento Sans"/>
            </a:endParaRPr>
          </a:p>
        </p:txBody>
      </p:sp>
      <p:sp>
        <p:nvSpPr>
          <p:cNvPr id="447" name="Google Shape;447;g11e4dbc1261_1_363"/>
          <p:cNvSpPr txBox="1"/>
          <p:nvPr/>
        </p:nvSpPr>
        <p:spPr>
          <a:xfrm>
            <a:off x="340525" y="1067825"/>
            <a:ext cx="2674200" cy="10467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rgbClr val="000000"/>
                </a:solidFill>
                <a:latin typeface="Calibri"/>
                <a:ea typeface="Calibri"/>
                <a:cs typeface="Calibri"/>
                <a:sym typeface="Calibri"/>
              </a:rPr>
              <a:t>PLATAFORM</a:t>
            </a:r>
            <a:r>
              <a:rPr lang="ca-ES" sz="2800" b="1">
                <a:latin typeface="Calibri"/>
                <a:ea typeface="Calibri"/>
                <a:cs typeface="Calibri"/>
                <a:sym typeface="Calibri"/>
              </a:rPr>
              <a:t>ES</a:t>
            </a:r>
            <a:r>
              <a:rPr lang="ca-ES" sz="2800" b="1">
                <a:solidFill>
                  <a:srgbClr val="000000"/>
                </a:solidFill>
                <a:latin typeface="Calibri"/>
                <a:ea typeface="Calibri"/>
                <a:cs typeface="Calibri"/>
                <a:sym typeface="Calibri"/>
              </a:rPr>
              <a:t> FORMALS</a:t>
            </a:r>
            <a:endParaRPr sz="2800" b="1">
              <a:solidFill>
                <a:srgbClr val="000000"/>
              </a:solidFill>
              <a:latin typeface="Calibri"/>
              <a:ea typeface="Calibri"/>
              <a:cs typeface="Calibri"/>
              <a:sym typeface="Calibri"/>
            </a:endParaRPr>
          </a:p>
        </p:txBody>
      </p:sp>
      <p:sp>
        <p:nvSpPr>
          <p:cNvPr id="448" name="Google Shape;448;g11e4dbc1261_1_363"/>
          <p:cNvSpPr txBox="1"/>
          <p:nvPr/>
        </p:nvSpPr>
        <p:spPr>
          <a:xfrm>
            <a:off x="3358376" y="1067825"/>
            <a:ext cx="2504700" cy="10467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rgbClr val="000000"/>
                </a:solidFill>
                <a:latin typeface="Calibri"/>
                <a:ea typeface="Calibri"/>
                <a:cs typeface="Calibri"/>
                <a:sym typeface="Calibri"/>
              </a:rPr>
              <a:t>FORMACIÓ NO FORMAL</a:t>
            </a:r>
            <a:endParaRPr sz="2800" b="1">
              <a:solidFill>
                <a:srgbClr val="000000"/>
              </a:solidFill>
              <a:latin typeface="Calibri"/>
              <a:ea typeface="Calibri"/>
              <a:cs typeface="Calibri"/>
              <a:sym typeface="Calibri"/>
            </a:endParaRPr>
          </a:p>
        </p:txBody>
      </p:sp>
      <p:sp>
        <p:nvSpPr>
          <p:cNvPr id="449" name="Google Shape;449;g11e4dbc1261_1_363"/>
          <p:cNvSpPr txBox="1"/>
          <p:nvPr/>
        </p:nvSpPr>
        <p:spPr>
          <a:xfrm>
            <a:off x="3358375" y="2417525"/>
            <a:ext cx="2504700" cy="3140100"/>
          </a:xfrm>
          <a:prstGeom prst="rect">
            <a:avLst/>
          </a:prstGeom>
          <a:noFill/>
          <a:ln w="28575" cap="flat" cmpd="sng">
            <a:solidFill>
              <a:schemeClr val="dk1"/>
            </a:solidFill>
            <a:prstDash val="dash"/>
            <a:round/>
            <a:headEnd type="none" w="sm" len="sm"/>
            <a:tailEnd type="none" w="sm" len="sm"/>
          </a:ln>
        </p:spPr>
        <p:txBody>
          <a:bodyPr spcFirstLastPara="1" wrap="square" lIns="91425" tIns="91425" rIns="91425" bIns="91425" anchor="t" anchorCtr="0">
            <a:spAutoFit/>
          </a:bodyPr>
          <a:lstStyle/>
          <a:p>
            <a:pPr marL="457200" lvl="0" indent="-249599" algn="l" rtl="0">
              <a:spcBef>
                <a:spcPts val="0"/>
              </a:spcBef>
              <a:spcAft>
                <a:spcPts val="0"/>
              </a:spcAft>
              <a:buClr>
                <a:schemeClr val="dk1"/>
              </a:buClr>
              <a:buSzPts val="2400"/>
              <a:buFont typeface="Calibri"/>
              <a:buChar char="✓"/>
            </a:pPr>
            <a:r>
              <a:rPr lang="ca-ES" sz="2400">
                <a:solidFill>
                  <a:srgbClr val="000000"/>
                </a:solidFill>
                <a:latin typeface="Calibri"/>
                <a:ea typeface="Calibri"/>
                <a:cs typeface="Calibri"/>
                <a:sym typeface="Calibri"/>
              </a:rPr>
              <a:t>Coursera</a:t>
            </a:r>
            <a:endParaRPr sz="2400">
              <a:solidFill>
                <a:srgbClr val="000000"/>
              </a:solidFill>
              <a:latin typeface="Calibri"/>
              <a:ea typeface="Calibri"/>
              <a:cs typeface="Calibri"/>
              <a:sym typeface="Calibri"/>
            </a:endParaRPr>
          </a:p>
          <a:p>
            <a:pPr marL="457200" lvl="0" indent="-249599" algn="l" rtl="0">
              <a:spcBef>
                <a:spcPts val="0"/>
              </a:spcBef>
              <a:spcAft>
                <a:spcPts val="0"/>
              </a:spcAft>
              <a:buClr>
                <a:schemeClr val="dk1"/>
              </a:buClr>
              <a:buSzPts val="2400"/>
              <a:buFont typeface="Calibri"/>
              <a:buChar char="✓"/>
            </a:pPr>
            <a:r>
              <a:rPr lang="ca-ES" sz="2400">
                <a:solidFill>
                  <a:srgbClr val="000000"/>
                </a:solidFill>
                <a:latin typeface="Calibri"/>
                <a:ea typeface="Calibri"/>
                <a:cs typeface="Calibri"/>
                <a:sym typeface="Calibri"/>
              </a:rPr>
              <a:t>Miriadax</a:t>
            </a:r>
            <a:endParaRPr sz="2400">
              <a:solidFill>
                <a:srgbClr val="000000"/>
              </a:solidFill>
              <a:latin typeface="Calibri"/>
              <a:ea typeface="Calibri"/>
              <a:cs typeface="Calibri"/>
              <a:sym typeface="Calibri"/>
            </a:endParaRPr>
          </a:p>
          <a:p>
            <a:pPr marL="457200" lvl="0" indent="-249599" algn="l" rtl="0">
              <a:spcBef>
                <a:spcPts val="0"/>
              </a:spcBef>
              <a:spcAft>
                <a:spcPts val="0"/>
              </a:spcAft>
              <a:buClr>
                <a:schemeClr val="dk1"/>
              </a:buClr>
              <a:buSzPts val="2400"/>
              <a:buFont typeface="Calibri"/>
              <a:buChar char="✓"/>
            </a:pPr>
            <a:r>
              <a:rPr lang="ca-ES" sz="2400">
                <a:solidFill>
                  <a:srgbClr val="000000"/>
                </a:solidFill>
                <a:latin typeface="Calibri"/>
                <a:ea typeface="Calibri"/>
                <a:cs typeface="Calibri"/>
                <a:sym typeface="Calibri"/>
              </a:rPr>
              <a:t>edX</a:t>
            </a:r>
            <a:endParaRPr sz="2400">
              <a:solidFill>
                <a:srgbClr val="000000"/>
              </a:solidFill>
              <a:latin typeface="Calibri"/>
              <a:ea typeface="Calibri"/>
              <a:cs typeface="Calibri"/>
              <a:sym typeface="Calibri"/>
            </a:endParaRPr>
          </a:p>
          <a:p>
            <a:pPr marL="457200" lvl="0" indent="-249599" algn="l" rtl="0">
              <a:spcBef>
                <a:spcPts val="0"/>
              </a:spcBef>
              <a:spcAft>
                <a:spcPts val="0"/>
              </a:spcAft>
              <a:buClr>
                <a:schemeClr val="dk1"/>
              </a:buClr>
              <a:buSzPts val="2400"/>
              <a:buFont typeface="Calibri"/>
              <a:buChar char="✓"/>
            </a:pPr>
            <a:r>
              <a:rPr lang="ca-ES" sz="2400">
                <a:solidFill>
                  <a:srgbClr val="000000"/>
                </a:solidFill>
                <a:latin typeface="Calibri"/>
                <a:ea typeface="Calibri"/>
                <a:cs typeface="Calibri"/>
                <a:sym typeface="Calibri"/>
              </a:rPr>
              <a:t>Git Hub</a:t>
            </a:r>
            <a:endParaRPr sz="2400">
              <a:solidFill>
                <a:srgbClr val="000000"/>
              </a:solidFill>
              <a:latin typeface="Calibri"/>
              <a:ea typeface="Calibri"/>
              <a:cs typeface="Calibri"/>
              <a:sym typeface="Calibri"/>
            </a:endParaRPr>
          </a:p>
          <a:p>
            <a:pPr marL="457200" lvl="0" indent="-249599" algn="l" rtl="0">
              <a:spcBef>
                <a:spcPts val="0"/>
              </a:spcBef>
              <a:spcAft>
                <a:spcPts val="0"/>
              </a:spcAft>
              <a:buClr>
                <a:schemeClr val="dk1"/>
              </a:buClr>
              <a:buSzPts val="2400"/>
              <a:buFont typeface="Calibri"/>
              <a:buChar char="✓"/>
            </a:pPr>
            <a:r>
              <a:rPr lang="ca-ES" sz="2400">
                <a:solidFill>
                  <a:srgbClr val="000000"/>
                </a:solidFill>
                <a:latin typeface="Calibri"/>
                <a:ea typeface="Calibri"/>
                <a:cs typeface="Calibri"/>
                <a:sym typeface="Calibri"/>
              </a:rPr>
              <a:t>FutureLearn</a:t>
            </a:r>
            <a:endParaRPr sz="2400">
              <a:solidFill>
                <a:srgbClr val="000000"/>
              </a:solidFill>
              <a:latin typeface="Calibri"/>
              <a:ea typeface="Calibri"/>
              <a:cs typeface="Calibri"/>
              <a:sym typeface="Calibri"/>
            </a:endParaRPr>
          </a:p>
          <a:p>
            <a:pPr marL="457200" lvl="0" indent="-249599" algn="l" rtl="0">
              <a:spcBef>
                <a:spcPts val="0"/>
              </a:spcBef>
              <a:spcAft>
                <a:spcPts val="0"/>
              </a:spcAft>
              <a:buClr>
                <a:schemeClr val="dk1"/>
              </a:buClr>
              <a:buSzPts val="2400"/>
              <a:buFont typeface="Calibri"/>
              <a:buChar char="✓"/>
            </a:pPr>
            <a:r>
              <a:rPr lang="ca-ES" sz="2400">
                <a:solidFill>
                  <a:srgbClr val="000000"/>
                </a:solidFill>
                <a:latin typeface="Calibri"/>
                <a:ea typeface="Calibri"/>
                <a:cs typeface="Calibri"/>
                <a:sym typeface="Calibri"/>
              </a:rPr>
              <a:t>Domestika</a:t>
            </a:r>
            <a:endParaRPr sz="2400">
              <a:solidFill>
                <a:srgbClr val="000000"/>
              </a:solidFill>
              <a:latin typeface="Calibri"/>
              <a:ea typeface="Calibri"/>
              <a:cs typeface="Calibri"/>
              <a:sym typeface="Calibri"/>
            </a:endParaRPr>
          </a:p>
          <a:p>
            <a:pPr marL="457200" lvl="0" indent="-249599" algn="l" rtl="0">
              <a:spcBef>
                <a:spcPts val="0"/>
              </a:spcBef>
              <a:spcAft>
                <a:spcPts val="0"/>
              </a:spcAft>
              <a:buClr>
                <a:schemeClr val="dk1"/>
              </a:buClr>
              <a:buSzPts val="2400"/>
              <a:buFont typeface="Calibri"/>
              <a:buChar char="✓"/>
            </a:pPr>
            <a:r>
              <a:rPr lang="ca-ES" sz="2400">
                <a:solidFill>
                  <a:srgbClr val="000000"/>
                </a:solidFill>
                <a:latin typeface="Calibri"/>
                <a:ea typeface="Calibri"/>
                <a:cs typeface="Calibri"/>
                <a:sym typeface="Calibri"/>
              </a:rPr>
              <a:t>Top Hat</a:t>
            </a:r>
            <a:endParaRPr sz="2400">
              <a:solidFill>
                <a:srgbClr val="000000"/>
              </a:solidFill>
              <a:latin typeface="Calibri"/>
              <a:ea typeface="Calibri"/>
              <a:cs typeface="Calibri"/>
              <a:sym typeface="Calibri"/>
            </a:endParaRPr>
          </a:p>
          <a:p>
            <a:pPr marL="457200" lvl="0" indent="-249599" algn="l" rtl="0">
              <a:spcBef>
                <a:spcPts val="0"/>
              </a:spcBef>
              <a:spcAft>
                <a:spcPts val="0"/>
              </a:spcAft>
              <a:buClr>
                <a:schemeClr val="dk1"/>
              </a:buClr>
              <a:buSzPts val="2400"/>
              <a:buFont typeface="Calibri"/>
              <a:buChar char="✓"/>
            </a:pPr>
            <a:r>
              <a:rPr lang="ca-ES" sz="2400">
                <a:latin typeface="Calibri"/>
                <a:ea typeface="Calibri"/>
                <a:cs typeface="Calibri"/>
                <a:sym typeface="Calibri"/>
              </a:rPr>
              <a:t>Udemy</a:t>
            </a:r>
            <a:endParaRPr sz="2400">
              <a:latin typeface="Calibri"/>
              <a:ea typeface="Calibri"/>
              <a:cs typeface="Calibri"/>
              <a:sym typeface="Calibri"/>
            </a:endParaRPr>
          </a:p>
        </p:txBody>
      </p:sp>
      <p:sp>
        <p:nvSpPr>
          <p:cNvPr id="450" name="Google Shape;450;g11e4dbc1261_1_363"/>
          <p:cNvSpPr txBox="1"/>
          <p:nvPr/>
        </p:nvSpPr>
        <p:spPr>
          <a:xfrm>
            <a:off x="340525" y="2417525"/>
            <a:ext cx="2674200" cy="3879000"/>
          </a:xfrm>
          <a:prstGeom prst="rect">
            <a:avLst/>
          </a:prstGeom>
          <a:noFill/>
          <a:ln w="28575" cap="flat" cmpd="sng">
            <a:solidFill>
              <a:srgbClr val="2B3547"/>
            </a:solidFill>
            <a:prstDash val="dash"/>
            <a:round/>
            <a:headEnd type="none" w="sm" len="sm"/>
            <a:tailEnd type="none" w="sm" len="sm"/>
          </a:ln>
        </p:spPr>
        <p:txBody>
          <a:bodyPr spcFirstLastPara="1" wrap="square" lIns="91425" tIns="91425" rIns="91425" bIns="91425" anchor="t" anchorCtr="0">
            <a:spAutoFit/>
          </a:bodyPr>
          <a:lstStyle/>
          <a:p>
            <a:pPr marL="457200" lvl="0" indent="-249599" algn="l" rtl="0">
              <a:spcBef>
                <a:spcPts val="0"/>
              </a:spcBef>
              <a:spcAft>
                <a:spcPts val="0"/>
              </a:spcAft>
              <a:buSzPts val="2400"/>
              <a:buFont typeface="Calibri"/>
              <a:buChar char="✓"/>
            </a:pPr>
            <a:r>
              <a:rPr lang="ca-ES" sz="2400">
                <a:solidFill>
                  <a:srgbClr val="000000"/>
                </a:solidFill>
                <a:latin typeface="Calibri"/>
                <a:ea typeface="Calibri"/>
                <a:cs typeface="Calibri"/>
                <a:sym typeface="Calibri"/>
              </a:rPr>
              <a:t>Universi</a:t>
            </a:r>
            <a:r>
              <a:rPr lang="ca-ES" sz="2400">
                <a:latin typeface="Calibri"/>
                <a:ea typeface="Calibri"/>
                <a:cs typeface="Calibri"/>
                <a:sym typeface="Calibri"/>
              </a:rPr>
              <a:t>tats</a:t>
            </a:r>
            <a:r>
              <a:rPr lang="ca-ES" sz="2400">
                <a:solidFill>
                  <a:srgbClr val="000000"/>
                </a:solidFill>
                <a:latin typeface="Calibri"/>
                <a:ea typeface="Calibri"/>
                <a:cs typeface="Calibri"/>
                <a:sym typeface="Calibri"/>
              </a:rPr>
              <a:t> públi</a:t>
            </a:r>
            <a:r>
              <a:rPr lang="ca-ES" sz="2400">
                <a:latin typeface="Calibri"/>
                <a:ea typeface="Calibri"/>
                <a:cs typeface="Calibri"/>
                <a:sym typeface="Calibri"/>
              </a:rPr>
              <a:t>ques</a:t>
            </a:r>
            <a:endParaRPr sz="2400">
              <a:solidFill>
                <a:srgbClr val="000000"/>
              </a:solidFill>
              <a:latin typeface="Calibri"/>
              <a:ea typeface="Calibri"/>
              <a:cs typeface="Calibri"/>
              <a:sym typeface="Calibri"/>
            </a:endParaRPr>
          </a:p>
          <a:p>
            <a:pPr marL="457200" lvl="0" indent="-249599" algn="l" rtl="0">
              <a:spcBef>
                <a:spcPts val="0"/>
              </a:spcBef>
              <a:spcAft>
                <a:spcPts val="0"/>
              </a:spcAft>
              <a:buSzPts val="2400"/>
              <a:buFont typeface="Calibri"/>
              <a:buChar char="✓"/>
            </a:pPr>
            <a:r>
              <a:rPr lang="ca-ES" sz="2400">
                <a:solidFill>
                  <a:srgbClr val="000000"/>
                </a:solidFill>
                <a:latin typeface="Calibri"/>
                <a:ea typeface="Calibri"/>
                <a:cs typeface="Calibri"/>
                <a:sym typeface="Calibri"/>
              </a:rPr>
              <a:t>Universi</a:t>
            </a:r>
            <a:r>
              <a:rPr lang="ca-ES" sz="2400">
                <a:latin typeface="Calibri"/>
                <a:ea typeface="Calibri"/>
                <a:cs typeface="Calibri"/>
                <a:sym typeface="Calibri"/>
              </a:rPr>
              <a:t>tats</a:t>
            </a:r>
            <a:r>
              <a:rPr lang="ca-ES" sz="2400">
                <a:solidFill>
                  <a:srgbClr val="000000"/>
                </a:solidFill>
                <a:latin typeface="Calibri"/>
                <a:ea typeface="Calibri"/>
                <a:cs typeface="Calibri"/>
                <a:sym typeface="Calibri"/>
              </a:rPr>
              <a:t> privad</a:t>
            </a:r>
            <a:r>
              <a:rPr lang="ca-ES" sz="2400">
                <a:latin typeface="Calibri"/>
                <a:ea typeface="Calibri"/>
                <a:cs typeface="Calibri"/>
                <a:sym typeface="Calibri"/>
              </a:rPr>
              <a:t>es</a:t>
            </a:r>
            <a:endParaRPr sz="2400">
              <a:solidFill>
                <a:srgbClr val="000000"/>
              </a:solidFill>
              <a:latin typeface="Calibri"/>
              <a:ea typeface="Calibri"/>
              <a:cs typeface="Calibri"/>
              <a:sym typeface="Calibri"/>
            </a:endParaRPr>
          </a:p>
          <a:p>
            <a:pPr marL="457200" lvl="0" indent="-249599" algn="l" rtl="0">
              <a:spcBef>
                <a:spcPts val="0"/>
              </a:spcBef>
              <a:spcAft>
                <a:spcPts val="0"/>
              </a:spcAft>
              <a:buSzPts val="2400"/>
              <a:buFont typeface="Calibri"/>
              <a:buChar char="✓"/>
            </a:pPr>
            <a:r>
              <a:rPr lang="ca-ES" sz="2400">
                <a:solidFill>
                  <a:srgbClr val="000000"/>
                </a:solidFill>
                <a:latin typeface="Calibri"/>
                <a:ea typeface="Calibri"/>
                <a:cs typeface="Calibri"/>
                <a:sym typeface="Calibri"/>
              </a:rPr>
              <a:t>Centr</a:t>
            </a:r>
            <a:r>
              <a:rPr lang="ca-ES" sz="2400">
                <a:latin typeface="Calibri"/>
                <a:ea typeface="Calibri"/>
                <a:cs typeface="Calibri"/>
                <a:sym typeface="Calibri"/>
              </a:rPr>
              <a:t>es de formació especialitzats</a:t>
            </a:r>
            <a:endParaRPr sz="2400">
              <a:latin typeface="Calibri"/>
              <a:ea typeface="Calibri"/>
              <a:cs typeface="Calibri"/>
              <a:sym typeface="Calibri"/>
            </a:endParaRPr>
          </a:p>
          <a:p>
            <a:pPr marL="457200" lvl="0" indent="-249599" algn="l" rtl="0">
              <a:spcBef>
                <a:spcPts val="0"/>
              </a:spcBef>
              <a:spcAft>
                <a:spcPts val="0"/>
              </a:spcAft>
              <a:buSzPts val="2400"/>
              <a:buFont typeface="Calibri"/>
              <a:buChar char="✓"/>
            </a:pPr>
            <a:r>
              <a:rPr lang="ca-ES" sz="2400">
                <a:latin typeface="Calibri"/>
                <a:ea typeface="Calibri"/>
                <a:cs typeface="Calibri"/>
                <a:sym typeface="Calibri"/>
              </a:rPr>
              <a:t>Entorns d’aprenentatge de la DIBA</a:t>
            </a:r>
            <a:endParaRPr sz="2400">
              <a:latin typeface="Calibri"/>
              <a:ea typeface="Calibri"/>
              <a:cs typeface="Calibri"/>
              <a:sym typeface="Calibri"/>
            </a:endParaRPr>
          </a:p>
        </p:txBody>
      </p:sp>
      <p:sp>
        <p:nvSpPr>
          <p:cNvPr id="451" name="Google Shape;451;g11e4dbc1261_1_363"/>
          <p:cNvSpPr txBox="1"/>
          <p:nvPr/>
        </p:nvSpPr>
        <p:spPr>
          <a:xfrm>
            <a:off x="6376226" y="1067825"/>
            <a:ext cx="2504700" cy="10467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solidFill>
                  <a:srgbClr val="000000"/>
                </a:solidFill>
                <a:latin typeface="Calibri"/>
                <a:ea typeface="Calibri"/>
                <a:cs typeface="Calibri"/>
                <a:sym typeface="Calibri"/>
              </a:rPr>
              <a:t>FORMAC</a:t>
            </a:r>
            <a:r>
              <a:rPr lang="ca-ES" sz="2800" b="1">
                <a:latin typeface="Calibri"/>
                <a:ea typeface="Calibri"/>
                <a:cs typeface="Calibri"/>
                <a:sym typeface="Calibri"/>
              </a:rPr>
              <a:t>IÓ</a:t>
            </a:r>
            <a:endParaRPr sz="2800" b="1">
              <a:latin typeface="Calibri"/>
              <a:ea typeface="Calibri"/>
              <a:cs typeface="Calibri"/>
              <a:sym typeface="Calibri"/>
            </a:endParaRPr>
          </a:p>
          <a:p>
            <a:pPr marL="0" lvl="0" indent="0" algn="ctr" rtl="0">
              <a:spcBef>
                <a:spcPts val="0"/>
              </a:spcBef>
              <a:spcAft>
                <a:spcPts val="0"/>
              </a:spcAft>
              <a:buNone/>
            </a:pPr>
            <a:r>
              <a:rPr lang="ca-ES" sz="2800" b="1">
                <a:latin typeface="Calibri"/>
                <a:ea typeface="Calibri"/>
                <a:cs typeface="Calibri"/>
                <a:sym typeface="Calibri"/>
              </a:rPr>
              <a:t>INF</a:t>
            </a:r>
            <a:r>
              <a:rPr lang="ca-ES" sz="2800" b="1">
                <a:solidFill>
                  <a:srgbClr val="000000"/>
                </a:solidFill>
                <a:latin typeface="Calibri"/>
                <a:ea typeface="Calibri"/>
                <a:cs typeface="Calibri"/>
                <a:sym typeface="Calibri"/>
              </a:rPr>
              <a:t>ORMAL</a:t>
            </a:r>
            <a:endParaRPr sz="2800" b="1">
              <a:solidFill>
                <a:srgbClr val="000000"/>
              </a:solidFill>
              <a:latin typeface="Calibri"/>
              <a:ea typeface="Calibri"/>
              <a:cs typeface="Calibri"/>
              <a:sym typeface="Calibri"/>
            </a:endParaRPr>
          </a:p>
        </p:txBody>
      </p:sp>
      <p:sp>
        <p:nvSpPr>
          <p:cNvPr id="452" name="Google Shape;452;g11e4dbc1261_1_363"/>
          <p:cNvSpPr txBox="1"/>
          <p:nvPr/>
        </p:nvSpPr>
        <p:spPr>
          <a:xfrm>
            <a:off x="6376225" y="2417525"/>
            <a:ext cx="2504700" cy="3509400"/>
          </a:xfrm>
          <a:prstGeom prst="rect">
            <a:avLst/>
          </a:prstGeom>
          <a:noFill/>
          <a:ln w="28575" cap="flat" cmpd="sng">
            <a:solidFill>
              <a:srgbClr val="2B3547"/>
            </a:solidFill>
            <a:prstDash val="dash"/>
            <a:round/>
            <a:headEnd type="none" w="sm" len="sm"/>
            <a:tailEnd type="none" w="sm" len="sm"/>
          </a:ln>
        </p:spPr>
        <p:txBody>
          <a:bodyPr spcFirstLastPara="1" wrap="square" lIns="91425" tIns="91425" rIns="91425" bIns="91425" anchor="t" anchorCtr="0">
            <a:spAutoFit/>
          </a:bodyPr>
          <a:lstStyle/>
          <a:p>
            <a:pPr marL="457200" lvl="0" indent="-249599" algn="l" rtl="0">
              <a:spcBef>
                <a:spcPts val="0"/>
              </a:spcBef>
              <a:spcAft>
                <a:spcPts val="0"/>
              </a:spcAft>
              <a:buClr>
                <a:schemeClr val="dk1"/>
              </a:buClr>
              <a:buSzPts val="2400"/>
              <a:buFont typeface="Calibri"/>
              <a:buChar char="✓"/>
            </a:pPr>
            <a:r>
              <a:rPr lang="ca-ES" sz="2400">
                <a:latin typeface="Calibri"/>
                <a:ea typeface="Calibri"/>
                <a:cs typeface="Calibri"/>
                <a:sym typeface="Calibri"/>
              </a:rPr>
              <a:t>Identitats </a:t>
            </a:r>
            <a:r>
              <a:rPr lang="ca-ES" sz="2400">
                <a:solidFill>
                  <a:srgbClr val="000000"/>
                </a:solidFill>
                <a:latin typeface="Calibri"/>
                <a:ea typeface="Calibri"/>
                <a:cs typeface="Calibri"/>
                <a:sym typeface="Calibri"/>
              </a:rPr>
              <a:t>digital</a:t>
            </a:r>
            <a:r>
              <a:rPr lang="ca-ES" sz="2400">
                <a:latin typeface="Calibri"/>
                <a:ea typeface="Calibri"/>
                <a:cs typeface="Calibri"/>
                <a:sym typeface="Calibri"/>
              </a:rPr>
              <a:t>s</a:t>
            </a:r>
            <a:r>
              <a:rPr lang="ca-ES" sz="2400">
                <a:solidFill>
                  <a:srgbClr val="000000"/>
                </a:solidFill>
                <a:latin typeface="Calibri"/>
                <a:ea typeface="Calibri"/>
                <a:cs typeface="Calibri"/>
                <a:sym typeface="Calibri"/>
              </a:rPr>
              <a:t> de </a:t>
            </a:r>
            <a:r>
              <a:rPr lang="ca-ES" sz="2400">
                <a:latin typeface="Calibri"/>
                <a:ea typeface="Calibri"/>
                <a:cs typeface="Calibri"/>
                <a:sym typeface="Calibri"/>
              </a:rPr>
              <a:t>professionals del teu sector o de persones amb inquietuds similars</a:t>
            </a:r>
            <a:endParaRPr sz="2400">
              <a:solidFill>
                <a:srgbClr val="000000"/>
              </a:solidFill>
              <a:latin typeface="Calibri"/>
              <a:ea typeface="Calibri"/>
              <a:cs typeface="Calibri"/>
              <a:sym typeface="Calibri"/>
            </a:endParaRPr>
          </a:p>
          <a:p>
            <a:pPr marL="457200" lvl="0" indent="0" algn="l" rtl="0">
              <a:spcBef>
                <a:spcPts val="0"/>
              </a:spcBef>
              <a:spcAft>
                <a:spcPts val="0"/>
              </a:spcAft>
              <a:buNone/>
            </a:pPr>
            <a:endParaRPr sz="2400">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11db831ea68_1_122"/>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On aprens?</a:t>
            </a:r>
            <a:endParaRPr/>
          </a:p>
        </p:txBody>
      </p:sp>
      <p:sp>
        <p:nvSpPr>
          <p:cNvPr id="458" name="Google Shape;458;g11db831ea68_1_122"/>
          <p:cNvSpPr txBox="1"/>
          <p:nvPr/>
        </p:nvSpPr>
        <p:spPr>
          <a:xfrm>
            <a:off x="569125" y="2269917"/>
            <a:ext cx="3771900" cy="431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600">
              <a:solidFill>
                <a:srgbClr val="000000"/>
              </a:solidFill>
              <a:latin typeface="Quattrocento Sans"/>
              <a:ea typeface="Quattrocento Sans"/>
              <a:cs typeface="Quattrocento Sans"/>
              <a:sym typeface="Quattrocento Sans"/>
            </a:endParaRPr>
          </a:p>
        </p:txBody>
      </p:sp>
      <p:sp>
        <p:nvSpPr>
          <p:cNvPr id="459" name="Google Shape;459;g11db831ea68_1_122"/>
          <p:cNvSpPr txBox="1"/>
          <p:nvPr/>
        </p:nvSpPr>
        <p:spPr>
          <a:xfrm>
            <a:off x="425275" y="1525025"/>
            <a:ext cx="24201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latin typeface="Calibri"/>
                <a:ea typeface="Calibri"/>
                <a:cs typeface="Calibri"/>
                <a:sym typeface="Calibri"/>
              </a:rPr>
              <a:t>A CASA</a:t>
            </a:r>
            <a:endParaRPr sz="2800" b="1">
              <a:solidFill>
                <a:srgbClr val="000000"/>
              </a:solidFill>
              <a:latin typeface="Calibri"/>
              <a:ea typeface="Calibri"/>
              <a:cs typeface="Calibri"/>
              <a:sym typeface="Calibri"/>
            </a:endParaRPr>
          </a:p>
        </p:txBody>
      </p:sp>
      <p:sp>
        <p:nvSpPr>
          <p:cNvPr id="460" name="Google Shape;460;g11db831ea68_1_122"/>
          <p:cNvSpPr txBox="1"/>
          <p:nvPr/>
        </p:nvSpPr>
        <p:spPr>
          <a:xfrm>
            <a:off x="3358376" y="1525025"/>
            <a:ext cx="2504700" cy="10467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latin typeface="Calibri"/>
                <a:ea typeface="Calibri"/>
                <a:cs typeface="Calibri"/>
                <a:sym typeface="Calibri"/>
              </a:rPr>
              <a:t>A LA BIBLIOTECA</a:t>
            </a:r>
            <a:endParaRPr sz="2800" b="1">
              <a:solidFill>
                <a:srgbClr val="000000"/>
              </a:solidFill>
              <a:latin typeface="Calibri"/>
              <a:ea typeface="Calibri"/>
              <a:cs typeface="Calibri"/>
              <a:sym typeface="Calibri"/>
            </a:endParaRPr>
          </a:p>
        </p:txBody>
      </p:sp>
      <p:sp>
        <p:nvSpPr>
          <p:cNvPr id="461" name="Google Shape;461;g11db831ea68_1_122"/>
          <p:cNvSpPr txBox="1"/>
          <p:nvPr/>
        </p:nvSpPr>
        <p:spPr>
          <a:xfrm>
            <a:off x="6376226" y="1525025"/>
            <a:ext cx="25047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latin typeface="Calibri"/>
                <a:ea typeface="Calibri"/>
                <a:cs typeface="Calibri"/>
                <a:sym typeface="Calibri"/>
              </a:rPr>
              <a:t>AL DESPATX</a:t>
            </a:r>
            <a:endParaRPr sz="2800" b="1">
              <a:solidFill>
                <a:srgbClr val="000000"/>
              </a:solidFill>
              <a:latin typeface="Calibri"/>
              <a:ea typeface="Calibri"/>
              <a:cs typeface="Calibri"/>
              <a:sym typeface="Calibri"/>
            </a:endParaRPr>
          </a:p>
        </p:txBody>
      </p:sp>
      <p:sp>
        <p:nvSpPr>
          <p:cNvPr id="462" name="Google Shape;462;g11db831ea68_1_122"/>
          <p:cNvSpPr txBox="1"/>
          <p:nvPr/>
        </p:nvSpPr>
        <p:spPr>
          <a:xfrm>
            <a:off x="6376226" y="2525508"/>
            <a:ext cx="2504700" cy="10467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latin typeface="Calibri"/>
                <a:ea typeface="Calibri"/>
                <a:cs typeface="Calibri"/>
                <a:sym typeface="Calibri"/>
              </a:rPr>
              <a:t>A LA CAFETERIA</a:t>
            </a:r>
            <a:endParaRPr sz="2800" b="1">
              <a:solidFill>
                <a:srgbClr val="000000"/>
              </a:solidFill>
              <a:latin typeface="Calibri"/>
              <a:ea typeface="Calibri"/>
              <a:cs typeface="Calibri"/>
              <a:sym typeface="Calibri"/>
            </a:endParaRPr>
          </a:p>
        </p:txBody>
      </p:sp>
      <p:sp>
        <p:nvSpPr>
          <p:cNvPr id="463" name="Google Shape;463;g11db831ea68_1_122"/>
          <p:cNvSpPr txBox="1"/>
          <p:nvPr/>
        </p:nvSpPr>
        <p:spPr>
          <a:xfrm>
            <a:off x="3319651" y="3121200"/>
            <a:ext cx="25047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latin typeface="Calibri"/>
                <a:ea typeface="Calibri"/>
                <a:cs typeface="Calibri"/>
                <a:sym typeface="Calibri"/>
              </a:rPr>
              <a:t>A LA TERRASSA</a:t>
            </a:r>
            <a:endParaRPr sz="2800" b="1">
              <a:solidFill>
                <a:srgbClr val="000000"/>
              </a:solidFill>
              <a:latin typeface="Calibri"/>
              <a:ea typeface="Calibri"/>
              <a:cs typeface="Calibri"/>
              <a:sym typeface="Calibri"/>
            </a:endParaRPr>
          </a:p>
        </p:txBody>
      </p:sp>
      <p:sp>
        <p:nvSpPr>
          <p:cNvPr id="464" name="Google Shape;464;g11db831ea68_1_122"/>
          <p:cNvSpPr txBox="1"/>
          <p:nvPr/>
        </p:nvSpPr>
        <p:spPr>
          <a:xfrm>
            <a:off x="425276" y="2525508"/>
            <a:ext cx="2504700" cy="10467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latin typeface="Calibri"/>
                <a:ea typeface="Calibri"/>
                <a:cs typeface="Calibri"/>
                <a:sym typeface="Calibri"/>
              </a:rPr>
              <a:t>A LA SALA D’ESTUDI</a:t>
            </a:r>
            <a:endParaRPr sz="2800" b="1">
              <a:solidFill>
                <a:srgbClr val="000000"/>
              </a:solidFill>
              <a:latin typeface="Calibri"/>
              <a:ea typeface="Calibri"/>
              <a:cs typeface="Calibri"/>
              <a:sym typeface="Calibri"/>
            </a:endParaRPr>
          </a:p>
        </p:txBody>
      </p:sp>
      <p:sp>
        <p:nvSpPr>
          <p:cNvPr id="465" name="Google Shape;465;g11db831ea68_1_122"/>
          <p:cNvSpPr txBox="1"/>
          <p:nvPr/>
        </p:nvSpPr>
        <p:spPr>
          <a:xfrm>
            <a:off x="425276" y="4006300"/>
            <a:ext cx="25047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latin typeface="Calibri"/>
                <a:ea typeface="Calibri"/>
                <a:cs typeface="Calibri"/>
                <a:sym typeface="Calibri"/>
              </a:rPr>
              <a:t>AL MENJADOR</a:t>
            </a:r>
            <a:endParaRPr sz="2800" b="1">
              <a:solidFill>
                <a:srgbClr val="000000"/>
              </a:solidFill>
              <a:latin typeface="Calibri"/>
              <a:ea typeface="Calibri"/>
              <a:cs typeface="Calibri"/>
              <a:sym typeface="Calibri"/>
            </a:endParaRPr>
          </a:p>
        </p:txBody>
      </p:sp>
      <p:sp>
        <p:nvSpPr>
          <p:cNvPr id="466" name="Google Shape;466;g11db831ea68_1_122"/>
          <p:cNvSpPr txBox="1"/>
          <p:nvPr/>
        </p:nvSpPr>
        <p:spPr>
          <a:xfrm>
            <a:off x="2557049" y="5486125"/>
            <a:ext cx="4029900" cy="7389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3600" b="1">
                <a:solidFill>
                  <a:srgbClr val="A1002C"/>
                </a:solidFill>
                <a:latin typeface="Calibri"/>
                <a:ea typeface="Calibri"/>
                <a:cs typeface="Calibri"/>
                <a:sym typeface="Calibri"/>
              </a:rPr>
              <a:t>A QUALSEVOL LLOC</a:t>
            </a:r>
            <a:endParaRPr sz="3600" b="1">
              <a:solidFill>
                <a:srgbClr val="A1002C"/>
              </a:solidFill>
              <a:latin typeface="Calibri"/>
              <a:ea typeface="Calibri"/>
              <a:cs typeface="Calibri"/>
              <a:sym typeface="Calibri"/>
            </a:endParaRPr>
          </a:p>
        </p:txBody>
      </p:sp>
      <p:sp>
        <p:nvSpPr>
          <p:cNvPr id="467" name="Google Shape;467;g11db831ea68_1_122"/>
          <p:cNvSpPr txBox="1"/>
          <p:nvPr/>
        </p:nvSpPr>
        <p:spPr>
          <a:xfrm>
            <a:off x="3346351" y="4113163"/>
            <a:ext cx="2504700" cy="615600"/>
          </a:xfrm>
          <a:prstGeom prst="rect">
            <a:avLst/>
          </a:prstGeom>
          <a:noFill/>
          <a:ln w="28575" cap="flat" cmpd="sng">
            <a:solidFill>
              <a:srgbClr val="A1002C"/>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800" b="1">
                <a:latin typeface="Calibri"/>
                <a:ea typeface="Calibri"/>
                <a:cs typeface="Calibri"/>
                <a:sym typeface="Calibri"/>
              </a:rPr>
              <a:t>AL METRO</a:t>
            </a:r>
            <a:endParaRPr sz="2800" b="1">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11eb52a761e_0_110"/>
          <p:cNvSpPr txBox="1"/>
          <p:nvPr/>
        </p:nvSpPr>
        <p:spPr>
          <a:xfrm>
            <a:off x="228600" y="2349900"/>
            <a:ext cx="88440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4200" b="1">
                <a:solidFill>
                  <a:srgbClr val="A1002C"/>
                </a:solidFill>
                <a:latin typeface="Calibri"/>
                <a:ea typeface="Calibri"/>
                <a:cs typeface="Calibri"/>
                <a:sym typeface="Calibri"/>
              </a:rPr>
              <a:t>Amb quines o de quines persones aprens (i sobre què)?</a:t>
            </a:r>
            <a:endParaRPr sz="4200" b="1">
              <a:solidFill>
                <a:srgbClr val="A1002C"/>
              </a:solidFill>
              <a:latin typeface="Calibri"/>
              <a:ea typeface="Calibri"/>
              <a:cs typeface="Calibri"/>
              <a:sym typeface="Calibri"/>
            </a:endParaRPr>
          </a:p>
        </p:txBody>
      </p:sp>
      <p:sp>
        <p:nvSpPr>
          <p:cNvPr id="473" name="Google Shape;473;g11eb52a761e_0_110"/>
          <p:cNvSpPr txBox="1"/>
          <p:nvPr/>
        </p:nvSpPr>
        <p:spPr>
          <a:xfrm>
            <a:off x="521550" y="1176350"/>
            <a:ext cx="8100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ATENCIÓ… PREGUNTA!</a:t>
            </a:r>
            <a:endParaRPr>
              <a:solidFill>
                <a:srgbClr val="A1002C"/>
              </a:solidFill>
            </a:endParaRPr>
          </a:p>
        </p:txBody>
      </p:sp>
      <p:pic>
        <p:nvPicPr>
          <p:cNvPr id="474" name="Google Shape;474;g11eb52a761e_0_110"/>
          <p:cNvPicPr preferRelativeResize="0"/>
          <p:nvPr/>
        </p:nvPicPr>
        <p:blipFill>
          <a:blip r:embed="rId3">
            <a:alphaModFix/>
          </a:blip>
          <a:stretch>
            <a:fillRect/>
          </a:stretch>
        </p:blipFill>
        <p:spPr>
          <a:xfrm>
            <a:off x="6486525" y="4200525"/>
            <a:ext cx="2657475" cy="26574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1e4dbc1261_1_380"/>
          <p:cNvSpPr/>
          <p:nvPr/>
        </p:nvSpPr>
        <p:spPr>
          <a:xfrm>
            <a:off x="6086400" y="2700350"/>
            <a:ext cx="3057600" cy="415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g11e4dbc1261_1_380"/>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Amb qui aprens?</a:t>
            </a:r>
            <a:endParaRPr/>
          </a:p>
        </p:txBody>
      </p:sp>
      <p:sp>
        <p:nvSpPr>
          <p:cNvPr id="481" name="Google Shape;481;g11e4dbc1261_1_380"/>
          <p:cNvSpPr txBox="1"/>
          <p:nvPr/>
        </p:nvSpPr>
        <p:spPr>
          <a:xfrm>
            <a:off x="557225" y="1500200"/>
            <a:ext cx="84438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2800" b="1" i="1">
                <a:solidFill>
                  <a:schemeClr val="dk1"/>
                </a:solidFill>
                <a:latin typeface="Calibri"/>
                <a:ea typeface="Calibri"/>
                <a:cs typeface="Calibri"/>
                <a:sym typeface="Calibri"/>
              </a:rPr>
              <a:t>PERSONAL LEARNING NETWORK </a:t>
            </a:r>
            <a:r>
              <a:rPr lang="ca-ES" sz="2800" b="1">
                <a:solidFill>
                  <a:schemeClr val="dk1"/>
                </a:solidFill>
                <a:latin typeface="Calibri"/>
                <a:ea typeface="Calibri"/>
                <a:cs typeface="Calibri"/>
                <a:sym typeface="Calibri"/>
              </a:rPr>
              <a:t>(PLN)</a:t>
            </a:r>
            <a:endParaRPr sz="2800" b="1">
              <a:solidFill>
                <a:schemeClr val="dk1"/>
              </a:solidFill>
              <a:latin typeface="Calibri"/>
              <a:ea typeface="Calibri"/>
              <a:cs typeface="Calibri"/>
              <a:sym typeface="Calibri"/>
            </a:endParaRPr>
          </a:p>
          <a:p>
            <a:pPr marL="0" lvl="0" indent="0" algn="l" rtl="0">
              <a:spcBef>
                <a:spcPts val="0"/>
              </a:spcBef>
              <a:spcAft>
                <a:spcPts val="0"/>
              </a:spcAft>
              <a:buNone/>
            </a:pPr>
            <a:r>
              <a:rPr lang="ca-ES" sz="2800" b="1">
                <a:solidFill>
                  <a:schemeClr val="dk1"/>
                </a:solidFill>
                <a:latin typeface="Calibri"/>
                <a:ea typeface="Calibri"/>
                <a:cs typeface="Calibri"/>
                <a:sym typeface="Calibri"/>
              </a:rPr>
              <a:t>XARXA PERSONAL D’APRENENTATGE (XPA)</a:t>
            </a:r>
            <a:endParaRPr sz="2800" b="1">
              <a:solidFill>
                <a:schemeClr val="dk1"/>
              </a:solidFill>
              <a:latin typeface="Calibri"/>
              <a:ea typeface="Calibri"/>
              <a:cs typeface="Calibri"/>
              <a:sym typeface="Calibri"/>
            </a:endParaRPr>
          </a:p>
          <a:p>
            <a:pPr marL="0" lvl="0" indent="0" algn="l" rtl="0">
              <a:spcBef>
                <a:spcPts val="0"/>
              </a:spcBef>
              <a:spcAft>
                <a:spcPts val="0"/>
              </a:spcAft>
              <a:buNone/>
            </a:pPr>
            <a:endParaRPr sz="2800" b="1">
              <a:solidFill>
                <a:schemeClr val="dk1"/>
              </a:solidFill>
              <a:latin typeface="Calibri"/>
              <a:ea typeface="Calibri"/>
              <a:cs typeface="Calibri"/>
              <a:sym typeface="Calibri"/>
            </a:endParaRPr>
          </a:p>
          <a:p>
            <a:pPr marL="0" lvl="0" indent="0" algn="l" rtl="0">
              <a:spcBef>
                <a:spcPts val="0"/>
              </a:spcBef>
              <a:spcAft>
                <a:spcPts val="0"/>
              </a:spcAft>
              <a:buNone/>
            </a:pPr>
            <a:r>
              <a:rPr lang="ca-ES" sz="2800">
                <a:solidFill>
                  <a:schemeClr val="dk1"/>
                </a:solidFill>
                <a:latin typeface="Calibri"/>
                <a:ea typeface="Calibri"/>
                <a:cs typeface="Calibri"/>
                <a:sym typeface="Calibri"/>
              </a:rPr>
              <a:t>RRSS PERSONALS + PROFESSIONALS</a:t>
            </a: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ca-ES" sz="2800">
                <a:solidFill>
                  <a:schemeClr val="dk1"/>
                </a:solidFill>
                <a:latin typeface="Calibri"/>
                <a:ea typeface="Calibri"/>
                <a:cs typeface="Calibri"/>
                <a:sym typeface="Calibri"/>
              </a:rPr>
              <a:t>A qui + Per a què + Per què + Reconèixer + Agrair</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3000">
              <a:solidFill>
                <a:srgbClr val="A1002C"/>
              </a:solidFill>
            </a:endParaRPr>
          </a:p>
        </p:txBody>
      </p:sp>
      <p:sp>
        <p:nvSpPr>
          <p:cNvPr id="482" name="Google Shape;482;g11e4dbc1261_1_380"/>
          <p:cNvSpPr txBox="1"/>
          <p:nvPr/>
        </p:nvSpPr>
        <p:spPr>
          <a:xfrm>
            <a:off x="557225" y="4243375"/>
            <a:ext cx="8263500" cy="10158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ca-ES" sz="2400" b="1">
                <a:solidFill>
                  <a:srgbClr val="A1002C"/>
                </a:solidFill>
                <a:latin typeface="Calibri"/>
                <a:ea typeface="Calibri"/>
                <a:cs typeface="Calibri"/>
                <a:sym typeface="Calibri"/>
              </a:rPr>
              <a:t>Converses + Col·laboracions + Reaccions + Reconeixement</a:t>
            </a:r>
            <a:endParaRPr sz="2400" b="1">
              <a:solidFill>
                <a:srgbClr val="A1002C"/>
              </a:solidFill>
              <a:latin typeface="Calibri"/>
              <a:ea typeface="Calibri"/>
              <a:cs typeface="Calibri"/>
              <a:sym typeface="Calibri"/>
            </a:endParaRPr>
          </a:p>
          <a:p>
            <a:pPr marL="0" lvl="0" indent="0" algn="ctr" rtl="0">
              <a:spcBef>
                <a:spcPts val="0"/>
              </a:spcBef>
              <a:spcAft>
                <a:spcPts val="0"/>
              </a:spcAft>
              <a:buNone/>
            </a:pPr>
            <a:r>
              <a:rPr lang="ca-ES" sz="3000" b="1" i="1">
                <a:solidFill>
                  <a:srgbClr val="A1002C"/>
                </a:solidFill>
                <a:latin typeface="Calibri"/>
                <a:ea typeface="Calibri"/>
                <a:cs typeface="Calibri"/>
                <a:sym typeface="Calibri"/>
              </a:rPr>
              <a:t>FOLLOWEANDO </a:t>
            </a:r>
            <a:endParaRPr sz="3000">
              <a:solidFill>
                <a:srgbClr val="A1002C"/>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11eb52a761e_0_116"/>
          <p:cNvSpPr txBox="1"/>
          <p:nvPr/>
        </p:nvSpPr>
        <p:spPr>
          <a:xfrm>
            <a:off x="228600" y="2349900"/>
            <a:ext cx="88440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4200" b="1">
                <a:solidFill>
                  <a:srgbClr val="A1002C"/>
                </a:solidFill>
                <a:latin typeface="Calibri"/>
                <a:ea typeface="Calibri"/>
                <a:cs typeface="Calibri"/>
                <a:sym typeface="Calibri"/>
              </a:rPr>
              <a:t>Quines tecnologies utilitzes </a:t>
            </a:r>
            <a:endParaRPr sz="4200" b="1">
              <a:solidFill>
                <a:srgbClr val="A1002C"/>
              </a:solidFill>
              <a:latin typeface="Calibri"/>
              <a:ea typeface="Calibri"/>
              <a:cs typeface="Calibri"/>
              <a:sym typeface="Calibri"/>
            </a:endParaRPr>
          </a:p>
          <a:p>
            <a:pPr marL="0" lvl="0" indent="0" algn="ctr" rtl="0">
              <a:spcBef>
                <a:spcPts val="0"/>
              </a:spcBef>
              <a:spcAft>
                <a:spcPts val="0"/>
              </a:spcAft>
              <a:buNone/>
            </a:pPr>
            <a:r>
              <a:rPr lang="ca-ES" sz="4200" b="1">
                <a:solidFill>
                  <a:srgbClr val="A1002C"/>
                </a:solidFill>
                <a:latin typeface="Calibri"/>
                <a:ea typeface="Calibri"/>
                <a:cs typeface="Calibri"/>
                <a:sym typeface="Calibri"/>
              </a:rPr>
              <a:t>per aprendre?</a:t>
            </a:r>
            <a:endParaRPr sz="4200" b="1">
              <a:solidFill>
                <a:srgbClr val="A1002C"/>
              </a:solidFill>
              <a:latin typeface="Calibri"/>
              <a:ea typeface="Calibri"/>
              <a:cs typeface="Calibri"/>
              <a:sym typeface="Calibri"/>
            </a:endParaRPr>
          </a:p>
        </p:txBody>
      </p:sp>
      <p:sp>
        <p:nvSpPr>
          <p:cNvPr id="488" name="Google Shape;488;g11eb52a761e_0_116"/>
          <p:cNvSpPr txBox="1"/>
          <p:nvPr/>
        </p:nvSpPr>
        <p:spPr>
          <a:xfrm>
            <a:off x="521550" y="1176350"/>
            <a:ext cx="8100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ATENCIÓ… PREGUNTA!</a:t>
            </a:r>
            <a:endParaRPr>
              <a:solidFill>
                <a:srgbClr val="A1002C"/>
              </a:solidFill>
            </a:endParaRPr>
          </a:p>
        </p:txBody>
      </p:sp>
      <p:pic>
        <p:nvPicPr>
          <p:cNvPr id="489" name="Google Shape;489;g11eb52a761e_0_116"/>
          <p:cNvPicPr preferRelativeResize="0"/>
          <p:nvPr/>
        </p:nvPicPr>
        <p:blipFill>
          <a:blip r:embed="rId3">
            <a:alphaModFix/>
          </a:blip>
          <a:stretch>
            <a:fillRect/>
          </a:stretch>
        </p:blipFill>
        <p:spPr>
          <a:xfrm>
            <a:off x="6486525" y="4200525"/>
            <a:ext cx="2657475" cy="26574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11e4dbc1261_1_397"/>
          <p:cNvSpPr/>
          <p:nvPr/>
        </p:nvSpPr>
        <p:spPr>
          <a:xfrm>
            <a:off x="6086400" y="2828925"/>
            <a:ext cx="3057600" cy="4257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g11e4dbc1261_1_397"/>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Amb què aprens?</a:t>
            </a:r>
            <a:endParaRPr/>
          </a:p>
        </p:txBody>
      </p:sp>
      <p:pic>
        <p:nvPicPr>
          <p:cNvPr id="496" name="Google Shape;496;g11e4dbc1261_1_397"/>
          <p:cNvPicPr preferRelativeResize="0"/>
          <p:nvPr/>
        </p:nvPicPr>
        <p:blipFill>
          <a:blip r:embed="rId3">
            <a:alphaModFix/>
          </a:blip>
          <a:stretch>
            <a:fillRect/>
          </a:stretch>
        </p:blipFill>
        <p:spPr>
          <a:xfrm>
            <a:off x="7108300" y="785800"/>
            <a:ext cx="1876450" cy="1876450"/>
          </a:xfrm>
          <a:prstGeom prst="rect">
            <a:avLst/>
          </a:prstGeom>
          <a:noFill/>
          <a:ln>
            <a:noFill/>
          </a:ln>
        </p:spPr>
      </p:pic>
      <p:sp>
        <p:nvSpPr>
          <p:cNvPr id="497" name="Google Shape;497;g11e4dbc1261_1_397"/>
          <p:cNvSpPr txBox="1"/>
          <p:nvPr/>
        </p:nvSpPr>
        <p:spPr>
          <a:xfrm>
            <a:off x="671525" y="1743075"/>
            <a:ext cx="8065200" cy="366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3000" b="1">
                <a:solidFill>
                  <a:schemeClr val="dk1"/>
                </a:solidFill>
                <a:latin typeface="Calibri"/>
                <a:ea typeface="Calibri"/>
                <a:cs typeface="Calibri"/>
                <a:sym typeface="Calibri"/>
              </a:rPr>
              <a:t>TECNOLOGIES </a:t>
            </a:r>
            <a:r>
              <a:rPr lang="ca-ES" sz="3000">
                <a:solidFill>
                  <a:schemeClr val="dk1"/>
                </a:solidFill>
                <a:latin typeface="Calibri"/>
                <a:ea typeface="Calibri"/>
                <a:cs typeface="Calibri"/>
                <a:sym typeface="Calibri"/>
              </a:rPr>
              <a:t>per…</a:t>
            </a:r>
            <a:endParaRPr sz="30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914400" lvl="0" indent="-406400" algn="l" rtl="0">
              <a:spcBef>
                <a:spcPts val="0"/>
              </a:spcBef>
              <a:spcAft>
                <a:spcPts val="0"/>
              </a:spcAft>
              <a:buClr>
                <a:schemeClr val="dk1"/>
              </a:buClr>
              <a:buSzPts val="2800"/>
              <a:buFont typeface="Calibri"/>
              <a:buChar char="✓"/>
            </a:pPr>
            <a:r>
              <a:rPr lang="ca-ES" sz="2800">
                <a:solidFill>
                  <a:schemeClr val="dk1"/>
                </a:solidFill>
                <a:latin typeface="Calibri"/>
                <a:ea typeface="Calibri"/>
                <a:cs typeface="Calibri"/>
                <a:sym typeface="Calibri"/>
              </a:rPr>
              <a:t>Gestió de la informació</a:t>
            </a:r>
            <a:endParaRPr sz="2800">
              <a:solidFill>
                <a:schemeClr val="dk1"/>
              </a:solidFill>
              <a:latin typeface="Calibri"/>
              <a:ea typeface="Calibri"/>
              <a:cs typeface="Calibri"/>
              <a:sym typeface="Calibri"/>
            </a:endParaRPr>
          </a:p>
          <a:p>
            <a:pPr marL="914400" lvl="0" indent="-406400" algn="l" rtl="0">
              <a:spcBef>
                <a:spcPts val="0"/>
              </a:spcBef>
              <a:spcAft>
                <a:spcPts val="0"/>
              </a:spcAft>
              <a:buClr>
                <a:schemeClr val="dk1"/>
              </a:buClr>
              <a:buSzPts val="2800"/>
              <a:buFont typeface="Calibri"/>
              <a:buChar char="✓"/>
            </a:pPr>
            <a:r>
              <a:rPr lang="ca-ES" sz="2800">
                <a:solidFill>
                  <a:schemeClr val="dk1"/>
                </a:solidFill>
                <a:latin typeface="Calibri"/>
                <a:ea typeface="Calibri"/>
                <a:cs typeface="Calibri"/>
                <a:sym typeface="Calibri"/>
              </a:rPr>
              <a:t>Recepció + Compartició de recursos </a:t>
            </a:r>
            <a:endParaRPr sz="2800">
              <a:solidFill>
                <a:schemeClr val="dk1"/>
              </a:solidFill>
              <a:latin typeface="Calibri"/>
              <a:ea typeface="Calibri"/>
              <a:cs typeface="Calibri"/>
              <a:sym typeface="Calibri"/>
            </a:endParaRPr>
          </a:p>
          <a:p>
            <a:pPr marL="914400" lvl="0" indent="-406400" algn="l" rtl="0">
              <a:spcBef>
                <a:spcPts val="0"/>
              </a:spcBef>
              <a:spcAft>
                <a:spcPts val="0"/>
              </a:spcAft>
              <a:buClr>
                <a:schemeClr val="dk1"/>
              </a:buClr>
              <a:buSzPts val="2800"/>
              <a:buFont typeface="Calibri"/>
              <a:buChar char="✓"/>
            </a:pPr>
            <a:r>
              <a:rPr lang="ca-ES" sz="2800">
                <a:solidFill>
                  <a:schemeClr val="dk1"/>
                </a:solidFill>
                <a:latin typeface="Calibri"/>
                <a:ea typeface="Calibri"/>
                <a:cs typeface="Calibri"/>
                <a:sym typeface="Calibri"/>
              </a:rPr>
              <a:t>Producció d’evidències d’aprenentatge</a:t>
            </a:r>
            <a:endParaRPr sz="2800">
              <a:solidFill>
                <a:schemeClr val="dk1"/>
              </a:solidFill>
              <a:latin typeface="Calibri"/>
              <a:ea typeface="Calibri"/>
              <a:cs typeface="Calibri"/>
              <a:sym typeface="Calibri"/>
            </a:endParaRPr>
          </a:p>
          <a:p>
            <a:pPr marL="914400" lvl="0" indent="-406400" algn="l" rtl="0">
              <a:spcBef>
                <a:spcPts val="0"/>
              </a:spcBef>
              <a:spcAft>
                <a:spcPts val="0"/>
              </a:spcAft>
              <a:buClr>
                <a:schemeClr val="dk1"/>
              </a:buClr>
              <a:buSzPts val="2800"/>
              <a:buFont typeface="Calibri"/>
              <a:buChar char="✓"/>
            </a:pPr>
            <a:r>
              <a:rPr lang="ca-ES" sz="2800">
                <a:solidFill>
                  <a:schemeClr val="dk1"/>
                </a:solidFill>
                <a:latin typeface="Calibri"/>
                <a:ea typeface="Calibri"/>
                <a:cs typeface="Calibri"/>
                <a:sym typeface="Calibri"/>
              </a:rPr>
              <a:t>Generació de xarxa d’aprenentatge (personal o professional)</a:t>
            </a:r>
            <a:endParaRPr sz="2800">
              <a:solidFill>
                <a:schemeClr val="dk1"/>
              </a:solidFill>
              <a:latin typeface="Calibri"/>
              <a:ea typeface="Calibri"/>
              <a:cs typeface="Calibri"/>
              <a:sym typeface="Calibri"/>
            </a:endParaRPr>
          </a:p>
          <a:p>
            <a:pPr marL="914400" lvl="0" indent="-406400" algn="l" rtl="0">
              <a:spcBef>
                <a:spcPts val="0"/>
              </a:spcBef>
              <a:spcAft>
                <a:spcPts val="0"/>
              </a:spcAft>
              <a:buClr>
                <a:schemeClr val="dk1"/>
              </a:buClr>
              <a:buSzPts val="2800"/>
              <a:buFont typeface="Calibri"/>
              <a:buChar char="✓"/>
            </a:pPr>
            <a:r>
              <a:rPr lang="ca-ES" sz="2800">
                <a:solidFill>
                  <a:schemeClr val="dk1"/>
                </a:solidFill>
                <a:latin typeface="Calibri"/>
                <a:ea typeface="Calibri"/>
                <a:cs typeface="Calibri"/>
                <a:sym typeface="Calibri"/>
              </a:rPr>
              <a:t>Administració del temps-productivitat</a:t>
            </a:r>
            <a:endParaRPr sz="28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11e4dbc1261_1_406"/>
          <p:cNvSpPr/>
          <p:nvPr/>
        </p:nvSpPr>
        <p:spPr>
          <a:xfrm>
            <a:off x="6086400" y="2786075"/>
            <a:ext cx="3057600" cy="4071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g11e4dbc1261_1_406"/>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Amb què aprens?</a:t>
            </a:r>
            <a:endParaRPr/>
          </a:p>
        </p:txBody>
      </p:sp>
      <p:sp>
        <p:nvSpPr>
          <p:cNvPr id="504" name="Google Shape;504;g11e4dbc1261_1_406"/>
          <p:cNvSpPr txBox="1"/>
          <p:nvPr/>
        </p:nvSpPr>
        <p:spPr>
          <a:xfrm>
            <a:off x="569125" y="2417525"/>
            <a:ext cx="3771900" cy="431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600">
              <a:solidFill>
                <a:srgbClr val="000000"/>
              </a:solidFill>
              <a:latin typeface="Quattrocento Sans"/>
              <a:ea typeface="Quattrocento Sans"/>
              <a:cs typeface="Quattrocento Sans"/>
              <a:sym typeface="Quattrocento Sans"/>
            </a:endParaRPr>
          </a:p>
        </p:txBody>
      </p:sp>
      <p:pic>
        <p:nvPicPr>
          <p:cNvPr id="505" name="Google Shape;505;g11e4dbc1261_1_406">
            <a:hlinkClick r:id="rId3"/>
          </p:cNvPr>
          <p:cNvPicPr preferRelativeResize="0"/>
          <p:nvPr/>
        </p:nvPicPr>
        <p:blipFill>
          <a:blip r:embed="rId4">
            <a:alphaModFix/>
          </a:blip>
          <a:stretch>
            <a:fillRect/>
          </a:stretch>
        </p:blipFill>
        <p:spPr>
          <a:xfrm>
            <a:off x="2782063" y="5892763"/>
            <a:ext cx="2089861" cy="708900"/>
          </a:xfrm>
          <a:prstGeom prst="rect">
            <a:avLst/>
          </a:prstGeom>
          <a:noFill/>
          <a:ln>
            <a:noFill/>
          </a:ln>
        </p:spPr>
      </p:pic>
      <p:pic>
        <p:nvPicPr>
          <p:cNvPr id="506" name="Google Shape;506;g11e4dbc1261_1_406">
            <a:hlinkClick r:id="rId5"/>
          </p:cNvPr>
          <p:cNvPicPr preferRelativeResize="0"/>
          <p:nvPr/>
        </p:nvPicPr>
        <p:blipFill>
          <a:blip r:embed="rId6">
            <a:alphaModFix/>
          </a:blip>
          <a:stretch>
            <a:fillRect/>
          </a:stretch>
        </p:blipFill>
        <p:spPr>
          <a:xfrm>
            <a:off x="1032813" y="4944958"/>
            <a:ext cx="1749274" cy="983966"/>
          </a:xfrm>
          <a:prstGeom prst="rect">
            <a:avLst/>
          </a:prstGeom>
          <a:noFill/>
          <a:ln>
            <a:noFill/>
          </a:ln>
        </p:spPr>
      </p:pic>
      <p:pic>
        <p:nvPicPr>
          <p:cNvPr id="507" name="Google Shape;507;g11e4dbc1261_1_406">
            <a:hlinkClick r:id="rId7"/>
          </p:cNvPr>
          <p:cNvPicPr preferRelativeResize="0"/>
          <p:nvPr/>
        </p:nvPicPr>
        <p:blipFill>
          <a:blip r:embed="rId8">
            <a:alphaModFix/>
          </a:blip>
          <a:stretch>
            <a:fillRect/>
          </a:stretch>
        </p:blipFill>
        <p:spPr>
          <a:xfrm>
            <a:off x="381775" y="5928922"/>
            <a:ext cx="2119849" cy="636579"/>
          </a:xfrm>
          <a:prstGeom prst="rect">
            <a:avLst/>
          </a:prstGeom>
          <a:noFill/>
          <a:ln>
            <a:noFill/>
          </a:ln>
        </p:spPr>
      </p:pic>
      <p:sp>
        <p:nvSpPr>
          <p:cNvPr id="508" name="Google Shape;508;g11e4dbc1261_1_406"/>
          <p:cNvSpPr txBox="1"/>
          <p:nvPr/>
        </p:nvSpPr>
        <p:spPr>
          <a:xfrm>
            <a:off x="488625" y="1067825"/>
            <a:ext cx="4383300" cy="615600"/>
          </a:xfrm>
          <a:prstGeom prst="rect">
            <a:avLst/>
          </a:prstGeom>
          <a:noFill/>
          <a:ln w="28575" cap="flat" cmpd="sng">
            <a:solidFill>
              <a:schemeClr val="dk1"/>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ca-ES" sz="2800" b="1">
                <a:solidFill>
                  <a:srgbClr val="A1002C"/>
                </a:solidFill>
                <a:latin typeface="Calibri"/>
                <a:ea typeface="Calibri"/>
                <a:cs typeface="Calibri"/>
                <a:sym typeface="Calibri"/>
              </a:rPr>
              <a:t>GESTIÓ DE LA INFORMACIÓ</a:t>
            </a:r>
            <a:endParaRPr sz="2800" b="1">
              <a:solidFill>
                <a:srgbClr val="A1002C"/>
              </a:solidFill>
              <a:latin typeface="Calibri"/>
              <a:ea typeface="Calibri"/>
              <a:cs typeface="Calibri"/>
              <a:sym typeface="Calibri"/>
            </a:endParaRPr>
          </a:p>
        </p:txBody>
      </p:sp>
      <p:pic>
        <p:nvPicPr>
          <p:cNvPr id="509" name="Google Shape;509;g11e4dbc1261_1_406">
            <a:hlinkClick r:id="rId9"/>
          </p:cNvPr>
          <p:cNvPicPr preferRelativeResize="0"/>
          <p:nvPr/>
        </p:nvPicPr>
        <p:blipFill>
          <a:blip r:embed="rId10">
            <a:alphaModFix/>
          </a:blip>
          <a:stretch>
            <a:fillRect/>
          </a:stretch>
        </p:blipFill>
        <p:spPr>
          <a:xfrm>
            <a:off x="6456538" y="4846685"/>
            <a:ext cx="2317310" cy="493599"/>
          </a:xfrm>
          <a:prstGeom prst="rect">
            <a:avLst/>
          </a:prstGeom>
          <a:noFill/>
          <a:ln>
            <a:noFill/>
          </a:ln>
        </p:spPr>
      </p:pic>
      <p:pic>
        <p:nvPicPr>
          <p:cNvPr id="510" name="Google Shape;510;g11e4dbc1261_1_406">
            <a:hlinkClick r:id="rId11"/>
          </p:cNvPr>
          <p:cNvPicPr preferRelativeResize="0"/>
          <p:nvPr/>
        </p:nvPicPr>
        <p:blipFill>
          <a:blip r:embed="rId12">
            <a:alphaModFix/>
          </a:blip>
          <a:stretch>
            <a:fillRect/>
          </a:stretch>
        </p:blipFill>
        <p:spPr>
          <a:xfrm>
            <a:off x="3038375" y="5285222"/>
            <a:ext cx="3638550" cy="533400"/>
          </a:xfrm>
          <a:prstGeom prst="rect">
            <a:avLst/>
          </a:prstGeom>
          <a:noFill/>
          <a:ln>
            <a:noFill/>
          </a:ln>
        </p:spPr>
      </p:pic>
      <p:pic>
        <p:nvPicPr>
          <p:cNvPr id="511" name="Google Shape;511;g11e4dbc1261_1_406">
            <a:hlinkClick r:id="rId13"/>
          </p:cNvPr>
          <p:cNvPicPr preferRelativeResize="0"/>
          <p:nvPr/>
        </p:nvPicPr>
        <p:blipFill>
          <a:blip r:embed="rId14">
            <a:alphaModFix/>
          </a:blip>
          <a:stretch>
            <a:fillRect/>
          </a:stretch>
        </p:blipFill>
        <p:spPr>
          <a:xfrm>
            <a:off x="5172050" y="6079297"/>
            <a:ext cx="3648556" cy="615600"/>
          </a:xfrm>
          <a:prstGeom prst="rect">
            <a:avLst/>
          </a:prstGeom>
          <a:noFill/>
          <a:ln>
            <a:noFill/>
          </a:ln>
        </p:spPr>
      </p:pic>
      <p:sp>
        <p:nvSpPr>
          <p:cNvPr id="512" name="Google Shape;512;g11e4dbc1261_1_406"/>
          <p:cNvSpPr txBox="1"/>
          <p:nvPr/>
        </p:nvSpPr>
        <p:spPr>
          <a:xfrm>
            <a:off x="488700" y="1956000"/>
            <a:ext cx="8179500" cy="27705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Cercadors d’informació: Google, </a:t>
            </a:r>
            <a:r>
              <a:rPr lang="ca-ES" sz="2400" u="sng">
                <a:solidFill>
                  <a:schemeClr val="hlink"/>
                </a:solidFill>
                <a:latin typeface="Calibri"/>
                <a:ea typeface="Calibri"/>
                <a:cs typeface="Calibri"/>
                <a:sym typeface="Calibri"/>
                <a:hlinkClick r:id="rId15"/>
              </a:rPr>
              <a:t>Duck Duck Go</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16"/>
              </a:rPr>
              <a:t>Ecosia</a:t>
            </a:r>
            <a:r>
              <a:rPr lang="ca-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Webs informatives: </a:t>
            </a:r>
            <a:r>
              <a:rPr lang="ca-ES" sz="2400" u="sng">
                <a:solidFill>
                  <a:schemeClr val="hlink"/>
                </a:solidFill>
                <a:latin typeface="Calibri"/>
                <a:ea typeface="Calibri"/>
                <a:cs typeface="Calibri"/>
                <a:sym typeface="Calibri"/>
                <a:hlinkClick r:id="rId17"/>
              </a:rPr>
              <a:t>Maldita. es</a:t>
            </a:r>
            <a:r>
              <a:rPr lang="ca-ES" sz="2400">
                <a:solidFill>
                  <a:schemeClr val="dk1"/>
                </a:solidFill>
                <a:latin typeface="Calibri"/>
                <a:ea typeface="Calibri"/>
                <a:cs typeface="Calibri"/>
                <a:sym typeface="Calibri"/>
              </a:rPr>
              <a:t>, El Diario.es, # i </a:t>
            </a:r>
            <a:r>
              <a:rPr lang="ca-ES" sz="2400" i="1">
                <a:solidFill>
                  <a:schemeClr val="dk1"/>
                </a:solidFill>
                <a:latin typeface="Calibri"/>
                <a:ea typeface="Calibri"/>
                <a:cs typeface="Calibri"/>
                <a:sym typeface="Calibri"/>
              </a:rPr>
              <a:t>spaces </a:t>
            </a:r>
            <a:r>
              <a:rPr lang="ca-ES" sz="2400">
                <a:solidFill>
                  <a:schemeClr val="dk1"/>
                </a:solidFill>
                <a:latin typeface="Calibri"/>
                <a:ea typeface="Calibri"/>
                <a:cs typeface="Calibri"/>
                <a:sym typeface="Calibri"/>
              </a:rPr>
              <a:t>de Twitter, </a:t>
            </a:r>
            <a:r>
              <a:rPr lang="ca-ES" sz="2400" u="sng">
                <a:solidFill>
                  <a:schemeClr val="hlink"/>
                </a:solidFill>
                <a:latin typeface="Calibri"/>
                <a:ea typeface="Calibri"/>
                <a:cs typeface="Calibri"/>
                <a:sym typeface="Calibri"/>
                <a:hlinkClick r:id="rId18"/>
              </a:rPr>
              <a:t>The Conversation</a:t>
            </a:r>
            <a:r>
              <a:rPr lang="ca-ES" sz="2400">
                <a:solidFill>
                  <a:schemeClr val="dk1"/>
                </a:solidFill>
                <a:latin typeface="Calibri"/>
                <a:ea typeface="Calibri"/>
                <a:cs typeface="Calibri"/>
                <a:sym typeface="Calibri"/>
              </a:rPr>
              <a:t>, Medium</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Canals d’informació: canals de Telegram, </a:t>
            </a:r>
            <a:r>
              <a:rPr lang="ca-ES" sz="2400" u="sng">
                <a:solidFill>
                  <a:schemeClr val="hlink"/>
                </a:solidFill>
                <a:latin typeface="Calibri"/>
                <a:ea typeface="Calibri"/>
                <a:cs typeface="Calibri"/>
                <a:sym typeface="Calibri"/>
                <a:hlinkClick r:id="rId19"/>
              </a:rPr>
              <a:t>canal de Twitch</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Repositoris de vídeos; YouTube, </a:t>
            </a:r>
            <a:r>
              <a:rPr lang="ca-ES" sz="2400" u="sng">
                <a:solidFill>
                  <a:schemeClr val="hlink"/>
                </a:solidFill>
                <a:latin typeface="Calibri"/>
                <a:ea typeface="Calibri"/>
                <a:cs typeface="Calibri"/>
                <a:sym typeface="Calibri"/>
                <a:hlinkClick r:id="rId20"/>
              </a:rPr>
              <a:t>Vimeo</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21"/>
              </a:rPr>
              <a:t>Dailymotion</a:t>
            </a:r>
            <a:r>
              <a:rPr lang="ca-ES" sz="2400">
                <a:solidFill>
                  <a:schemeClr val="dk1"/>
                </a:solidFill>
                <a:latin typeface="Calibri"/>
                <a:ea typeface="Calibri"/>
                <a:cs typeface="Calibri"/>
                <a:sym typeface="Calibri"/>
              </a:rPr>
              <a:t>, TEDTalks</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Repositoris de podcasts: Ivoox, Spotify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1e4dbc1261_0_380"/>
          <p:cNvSpPr/>
          <p:nvPr/>
        </p:nvSpPr>
        <p:spPr>
          <a:xfrm>
            <a:off x="6086475" y="2600325"/>
            <a:ext cx="3057600" cy="3714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g11e4dbc1261_0_380"/>
          <p:cNvSpPr txBox="1"/>
          <p:nvPr/>
        </p:nvSpPr>
        <p:spPr>
          <a:xfrm>
            <a:off x="72008" y="130622"/>
            <a:ext cx="8748600" cy="63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2. Objectius </a:t>
            </a:r>
            <a:endParaRPr sz="1400" b="0" i="0" u="none" strike="noStrike" cap="none">
              <a:solidFill>
                <a:srgbClr val="000000"/>
              </a:solidFill>
              <a:latin typeface="Arial"/>
              <a:ea typeface="Arial"/>
              <a:cs typeface="Arial"/>
              <a:sym typeface="Arial"/>
            </a:endParaRPr>
          </a:p>
        </p:txBody>
      </p:sp>
      <p:sp>
        <p:nvSpPr>
          <p:cNvPr id="130" name="Google Shape;130;g11e4dbc1261_0_380"/>
          <p:cNvSpPr txBox="1"/>
          <p:nvPr/>
        </p:nvSpPr>
        <p:spPr>
          <a:xfrm>
            <a:off x="712425" y="1253850"/>
            <a:ext cx="8002800" cy="4485000"/>
          </a:xfrm>
          <a:prstGeom prst="rect">
            <a:avLst/>
          </a:prstGeom>
          <a:noFill/>
          <a:ln>
            <a:noFill/>
          </a:ln>
        </p:spPr>
        <p:txBody>
          <a:bodyPr spcFirstLastPara="1" wrap="square" lIns="0" tIns="0" rIns="0" bIns="0" anchor="t" anchorCtr="0">
            <a:noAutofit/>
          </a:bodyPr>
          <a:lstStyle/>
          <a:p>
            <a:pPr marL="457200" lvl="0" indent="-406400" algn="just" rtl="0">
              <a:spcBef>
                <a:spcPts val="0"/>
              </a:spcBef>
              <a:spcAft>
                <a:spcPts val="0"/>
              </a:spcAft>
              <a:buClr>
                <a:schemeClr val="dk1"/>
              </a:buClr>
              <a:buSzPts val="2800"/>
              <a:buFont typeface="Calibri"/>
              <a:buAutoNum type="arabicPeriod"/>
            </a:pPr>
            <a:r>
              <a:rPr lang="ca-ES" sz="2800">
                <a:solidFill>
                  <a:schemeClr val="dk1"/>
                </a:solidFill>
                <a:latin typeface="Calibri"/>
                <a:ea typeface="Calibri"/>
                <a:cs typeface="Calibri"/>
                <a:sym typeface="Calibri"/>
              </a:rPr>
              <a:t>Conèixer alguns </a:t>
            </a:r>
            <a:r>
              <a:rPr lang="ca-ES" sz="2800" b="1">
                <a:solidFill>
                  <a:schemeClr val="dk1"/>
                </a:solidFill>
                <a:latin typeface="Calibri"/>
                <a:ea typeface="Calibri"/>
                <a:cs typeface="Calibri"/>
                <a:sym typeface="Calibri"/>
              </a:rPr>
              <a:t>conceptes </a:t>
            </a:r>
            <a:r>
              <a:rPr lang="ca-ES" sz="2800">
                <a:solidFill>
                  <a:schemeClr val="dk1"/>
                </a:solidFill>
                <a:latin typeface="Calibri"/>
                <a:ea typeface="Calibri"/>
                <a:cs typeface="Calibri"/>
                <a:sym typeface="Calibri"/>
              </a:rPr>
              <a:t>clau que afecten l’aprenentatge autònom.</a:t>
            </a:r>
            <a:endParaRPr sz="2800">
              <a:solidFill>
                <a:schemeClr val="dk1"/>
              </a:solidFill>
              <a:latin typeface="Calibri"/>
              <a:ea typeface="Calibri"/>
              <a:cs typeface="Calibri"/>
              <a:sym typeface="Calibri"/>
            </a:endParaRPr>
          </a:p>
          <a:p>
            <a:pPr marL="457200" lvl="0" indent="-406400" algn="just" rtl="0">
              <a:spcBef>
                <a:spcPts val="0"/>
              </a:spcBef>
              <a:spcAft>
                <a:spcPts val="0"/>
              </a:spcAft>
              <a:buClr>
                <a:schemeClr val="dk1"/>
              </a:buClr>
              <a:buSzPts val="2800"/>
              <a:buFont typeface="Calibri"/>
              <a:buAutoNum type="arabicPeriod"/>
            </a:pPr>
            <a:r>
              <a:rPr lang="ca-ES" sz="2800">
                <a:solidFill>
                  <a:schemeClr val="dk1"/>
                </a:solidFill>
                <a:latin typeface="Calibri"/>
                <a:ea typeface="Calibri"/>
                <a:cs typeface="Calibri"/>
                <a:sym typeface="Calibri"/>
              </a:rPr>
              <a:t>Presentar algunes </a:t>
            </a:r>
            <a:r>
              <a:rPr lang="ca-ES" sz="2800" b="1">
                <a:solidFill>
                  <a:schemeClr val="dk1"/>
                </a:solidFill>
                <a:latin typeface="Calibri"/>
                <a:ea typeface="Calibri"/>
                <a:cs typeface="Calibri"/>
                <a:sym typeface="Calibri"/>
              </a:rPr>
              <a:t>tècniques i accions</a:t>
            </a:r>
            <a:r>
              <a:rPr lang="ca-ES" sz="2800">
                <a:solidFill>
                  <a:schemeClr val="dk1"/>
                </a:solidFill>
                <a:latin typeface="Calibri"/>
                <a:ea typeface="Calibri"/>
                <a:cs typeface="Calibri"/>
                <a:sym typeface="Calibri"/>
              </a:rPr>
              <a:t> que augmenten l’eficàcia dels processos d’aprenentatge autònom</a:t>
            </a:r>
            <a:endParaRPr sz="2800">
              <a:solidFill>
                <a:schemeClr val="dk1"/>
              </a:solidFill>
              <a:latin typeface="Calibri"/>
              <a:ea typeface="Calibri"/>
              <a:cs typeface="Calibri"/>
              <a:sym typeface="Calibri"/>
            </a:endParaRPr>
          </a:p>
          <a:p>
            <a:pPr marL="457200" lvl="0" indent="-406400" algn="just" rtl="0">
              <a:spcBef>
                <a:spcPts val="0"/>
              </a:spcBef>
              <a:spcAft>
                <a:spcPts val="0"/>
              </a:spcAft>
              <a:buClr>
                <a:schemeClr val="dk1"/>
              </a:buClr>
              <a:buSzPts val="2800"/>
              <a:buFont typeface="Calibri"/>
              <a:buAutoNum type="arabicPeriod"/>
            </a:pPr>
            <a:r>
              <a:rPr lang="ca-ES" sz="2800">
                <a:solidFill>
                  <a:schemeClr val="dk1"/>
                </a:solidFill>
                <a:latin typeface="Calibri"/>
                <a:ea typeface="Calibri"/>
                <a:cs typeface="Calibri"/>
                <a:sym typeface="Calibri"/>
              </a:rPr>
              <a:t>Determinar alguns </a:t>
            </a:r>
            <a:r>
              <a:rPr lang="ca-ES" sz="2800" b="1">
                <a:solidFill>
                  <a:schemeClr val="dk1"/>
                </a:solidFill>
                <a:latin typeface="Calibri"/>
                <a:ea typeface="Calibri"/>
                <a:cs typeface="Calibri"/>
                <a:sym typeface="Calibri"/>
              </a:rPr>
              <a:t>elements </a:t>
            </a:r>
            <a:r>
              <a:rPr lang="ca-ES" sz="2800">
                <a:solidFill>
                  <a:schemeClr val="dk1"/>
                </a:solidFill>
                <a:latin typeface="Calibri"/>
                <a:ea typeface="Calibri"/>
                <a:cs typeface="Calibri"/>
                <a:sym typeface="Calibri"/>
              </a:rPr>
              <a:t>que condicionen l’aprenentatge individual.</a:t>
            </a:r>
            <a:endParaRPr sz="2800">
              <a:solidFill>
                <a:schemeClr val="dk1"/>
              </a:solidFill>
              <a:latin typeface="Calibri"/>
              <a:ea typeface="Calibri"/>
              <a:cs typeface="Calibri"/>
              <a:sym typeface="Calibri"/>
            </a:endParaRPr>
          </a:p>
          <a:p>
            <a:pPr marL="457200" lvl="0" indent="-406400" algn="just" rtl="0">
              <a:lnSpc>
                <a:spcPct val="115000"/>
              </a:lnSpc>
              <a:spcBef>
                <a:spcPts val="0"/>
              </a:spcBef>
              <a:spcAft>
                <a:spcPts val="1000"/>
              </a:spcAft>
              <a:buClr>
                <a:schemeClr val="dk1"/>
              </a:buClr>
              <a:buSzPts val="2800"/>
              <a:buFont typeface="Calibri"/>
              <a:buAutoNum type="arabicPeriod"/>
            </a:pPr>
            <a:r>
              <a:rPr lang="ca-ES" sz="2800">
                <a:solidFill>
                  <a:schemeClr val="dk1"/>
                </a:solidFill>
                <a:latin typeface="Calibri"/>
                <a:ea typeface="Calibri"/>
                <a:cs typeface="Calibri"/>
                <a:sym typeface="Calibri"/>
              </a:rPr>
              <a:t>Presentar </a:t>
            </a:r>
            <a:r>
              <a:rPr lang="ca-ES" sz="2800" b="1">
                <a:solidFill>
                  <a:schemeClr val="dk1"/>
                </a:solidFill>
                <a:latin typeface="Calibri"/>
                <a:ea typeface="Calibri"/>
                <a:cs typeface="Calibri"/>
                <a:sym typeface="Calibri"/>
              </a:rPr>
              <a:t>tecnologies </a:t>
            </a:r>
            <a:r>
              <a:rPr lang="ca-ES" sz="2800">
                <a:solidFill>
                  <a:schemeClr val="dk1"/>
                </a:solidFill>
                <a:latin typeface="Calibri"/>
                <a:ea typeface="Calibri"/>
                <a:cs typeface="Calibri"/>
                <a:sym typeface="Calibri"/>
              </a:rPr>
              <a:t>que faciliten la gestió de continguts (in)formatius, l’edició d’evidències d’aprenentatge, la compartició de recursos i coneixements i el contacte amb professionals i organitzacions interessants.</a:t>
            </a:r>
            <a:endParaRPr sz="2800">
              <a:latin typeface="Calibri"/>
              <a:ea typeface="Calibri"/>
              <a:cs typeface="Calibri"/>
              <a:sym typeface="Calibri"/>
            </a:endParaRPr>
          </a:p>
        </p:txBody>
      </p:sp>
      <p:grpSp>
        <p:nvGrpSpPr>
          <p:cNvPr id="131" name="Google Shape;131;g11e4dbc1261_0_380"/>
          <p:cNvGrpSpPr/>
          <p:nvPr/>
        </p:nvGrpSpPr>
        <p:grpSpPr>
          <a:xfrm>
            <a:off x="2143675" y="266350"/>
            <a:ext cx="3118900" cy="854500"/>
            <a:chOff x="1838875" y="266350"/>
            <a:chExt cx="3118900" cy="854500"/>
          </a:xfrm>
        </p:grpSpPr>
        <p:pic>
          <p:nvPicPr>
            <p:cNvPr id="132" name="Google Shape;132;g11e4dbc1261_0_380"/>
            <p:cNvPicPr preferRelativeResize="0"/>
            <p:nvPr/>
          </p:nvPicPr>
          <p:blipFill>
            <a:blip r:embed="rId3">
              <a:alphaModFix/>
            </a:blip>
            <a:stretch>
              <a:fillRect/>
            </a:stretch>
          </p:blipFill>
          <p:spPr>
            <a:xfrm>
              <a:off x="1838875" y="266350"/>
              <a:ext cx="854508" cy="854500"/>
            </a:xfrm>
            <a:prstGeom prst="rect">
              <a:avLst/>
            </a:prstGeom>
            <a:noFill/>
            <a:ln>
              <a:noFill/>
            </a:ln>
          </p:spPr>
        </p:pic>
        <p:pic>
          <p:nvPicPr>
            <p:cNvPr id="133" name="Google Shape;133;g11e4dbc1261_0_380"/>
            <p:cNvPicPr preferRelativeResize="0"/>
            <p:nvPr/>
          </p:nvPicPr>
          <p:blipFill>
            <a:blip r:embed="rId3">
              <a:alphaModFix/>
            </a:blip>
            <a:stretch>
              <a:fillRect/>
            </a:stretch>
          </p:blipFill>
          <p:spPr>
            <a:xfrm>
              <a:off x="2971071" y="266350"/>
              <a:ext cx="854508" cy="854500"/>
            </a:xfrm>
            <a:prstGeom prst="rect">
              <a:avLst/>
            </a:prstGeom>
            <a:noFill/>
            <a:ln>
              <a:noFill/>
            </a:ln>
          </p:spPr>
        </p:pic>
        <p:pic>
          <p:nvPicPr>
            <p:cNvPr id="134" name="Google Shape;134;g11e4dbc1261_0_380"/>
            <p:cNvPicPr preferRelativeResize="0"/>
            <p:nvPr/>
          </p:nvPicPr>
          <p:blipFill>
            <a:blip r:embed="rId3">
              <a:alphaModFix/>
            </a:blip>
            <a:stretch>
              <a:fillRect/>
            </a:stretch>
          </p:blipFill>
          <p:spPr>
            <a:xfrm>
              <a:off x="4103268" y="266350"/>
              <a:ext cx="854508" cy="854500"/>
            </a:xfrm>
            <a:prstGeom prst="rect">
              <a:avLst/>
            </a:prstGeom>
            <a:noFill/>
            <a:ln>
              <a:noFill/>
            </a:ln>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11d86b477c4_0_2"/>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g11d86b477c4_0_2"/>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Amb què aprens?</a:t>
            </a:r>
            <a:endParaRPr/>
          </a:p>
        </p:txBody>
      </p:sp>
      <p:sp>
        <p:nvSpPr>
          <p:cNvPr id="519" name="Google Shape;519;g11d86b477c4_0_2"/>
          <p:cNvSpPr txBox="1"/>
          <p:nvPr/>
        </p:nvSpPr>
        <p:spPr>
          <a:xfrm>
            <a:off x="569125" y="2417525"/>
            <a:ext cx="3771900" cy="431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600">
              <a:solidFill>
                <a:srgbClr val="000000"/>
              </a:solidFill>
              <a:latin typeface="Quattrocento Sans"/>
              <a:ea typeface="Quattrocento Sans"/>
              <a:cs typeface="Quattrocento Sans"/>
              <a:sym typeface="Quattrocento Sans"/>
            </a:endParaRPr>
          </a:p>
        </p:txBody>
      </p:sp>
      <p:pic>
        <p:nvPicPr>
          <p:cNvPr id="520" name="Google Shape;520;g11d86b477c4_0_2">
            <a:hlinkClick r:id="rId3"/>
          </p:cNvPr>
          <p:cNvPicPr preferRelativeResize="0"/>
          <p:nvPr/>
        </p:nvPicPr>
        <p:blipFill rotWithShape="1">
          <a:blip r:embed="rId4">
            <a:alphaModFix/>
          </a:blip>
          <a:srcRect t="10937" b="13739"/>
          <a:stretch/>
        </p:blipFill>
        <p:spPr>
          <a:xfrm>
            <a:off x="2067089" y="4805263"/>
            <a:ext cx="2576330" cy="708875"/>
          </a:xfrm>
          <a:prstGeom prst="rect">
            <a:avLst/>
          </a:prstGeom>
          <a:noFill/>
          <a:ln>
            <a:noFill/>
          </a:ln>
        </p:spPr>
      </p:pic>
      <p:pic>
        <p:nvPicPr>
          <p:cNvPr id="521" name="Google Shape;521;g11d86b477c4_0_2">
            <a:hlinkClick r:id="rId5"/>
          </p:cNvPr>
          <p:cNvPicPr preferRelativeResize="0"/>
          <p:nvPr/>
        </p:nvPicPr>
        <p:blipFill>
          <a:blip r:embed="rId6">
            <a:alphaModFix/>
          </a:blip>
          <a:stretch>
            <a:fillRect/>
          </a:stretch>
        </p:blipFill>
        <p:spPr>
          <a:xfrm>
            <a:off x="72012" y="4941013"/>
            <a:ext cx="1550330" cy="870754"/>
          </a:xfrm>
          <a:prstGeom prst="rect">
            <a:avLst/>
          </a:prstGeom>
          <a:noFill/>
          <a:ln>
            <a:noFill/>
          </a:ln>
        </p:spPr>
      </p:pic>
      <p:pic>
        <p:nvPicPr>
          <p:cNvPr id="522" name="Google Shape;522;g11d86b477c4_0_2">
            <a:hlinkClick r:id="rId7"/>
          </p:cNvPr>
          <p:cNvPicPr preferRelativeResize="0"/>
          <p:nvPr/>
        </p:nvPicPr>
        <p:blipFill>
          <a:blip r:embed="rId8">
            <a:alphaModFix/>
          </a:blip>
          <a:stretch>
            <a:fillRect/>
          </a:stretch>
        </p:blipFill>
        <p:spPr>
          <a:xfrm>
            <a:off x="1054900" y="6062908"/>
            <a:ext cx="2509800" cy="493594"/>
          </a:xfrm>
          <a:prstGeom prst="rect">
            <a:avLst/>
          </a:prstGeom>
          <a:noFill/>
          <a:ln>
            <a:noFill/>
          </a:ln>
        </p:spPr>
      </p:pic>
      <p:pic>
        <p:nvPicPr>
          <p:cNvPr id="523" name="Google Shape;523;g11d86b477c4_0_2">
            <a:hlinkClick r:id="rId9"/>
          </p:cNvPr>
          <p:cNvPicPr preferRelativeResize="0"/>
          <p:nvPr/>
        </p:nvPicPr>
        <p:blipFill>
          <a:blip r:embed="rId10">
            <a:alphaModFix/>
          </a:blip>
          <a:stretch>
            <a:fillRect/>
          </a:stretch>
        </p:blipFill>
        <p:spPr>
          <a:xfrm>
            <a:off x="7464825" y="5185500"/>
            <a:ext cx="1141263" cy="544950"/>
          </a:xfrm>
          <a:prstGeom prst="rect">
            <a:avLst/>
          </a:prstGeom>
          <a:noFill/>
          <a:ln>
            <a:noFill/>
          </a:ln>
        </p:spPr>
      </p:pic>
      <p:sp>
        <p:nvSpPr>
          <p:cNvPr id="524" name="Google Shape;524;g11d86b477c4_0_2"/>
          <p:cNvSpPr txBox="1"/>
          <p:nvPr/>
        </p:nvSpPr>
        <p:spPr>
          <a:xfrm>
            <a:off x="488625" y="1067825"/>
            <a:ext cx="4383300" cy="615600"/>
          </a:xfrm>
          <a:prstGeom prst="rect">
            <a:avLst/>
          </a:prstGeom>
          <a:noFill/>
          <a:ln w="28575" cap="flat" cmpd="sng">
            <a:solidFill>
              <a:schemeClr val="dk1"/>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ca-ES" sz="2800" b="1">
                <a:solidFill>
                  <a:srgbClr val="A1002C"/>
                </a:solidFill>
                <a:latin typeface="Calibri"/>
                <a:ea typeface="Calibri"/>
                <a:cs typeface="Calibri"/>
                <a:sym typeface="Calibri"/>
              </a:rPr>
              <a:t>GESTIÓ DE LA INFORMACIÓ</a:t>
            </a:r>
            <a:endParaRPr sz="2800" b="1">
              <a:solidFill>
                <a:srgbClr val="A1002C"/>
              </a:solidFill>
              <a:latin typeface="Calibri"/>
              <a:ea typeface="Calibri"/>
              <a:cs typeface="Calibri"/>
              <a:sym typeface="Calibri"/>
            </a:endParaRPr>
          </a:p>
        </p:txBody>
      </p:sp>
      <p:pic>
        <p:nvPicPr>
          <p:cNvPr id="525" name="Google Shape;525;g11d86b477c4_0_2">
            <a:hlinkClick r:id="rId11"/>
          </p:cNvPr>
          <p:cNvPicPr preferRelativeResize="0"/>
          <p:nvPr/>
        </p:nvPicPr>
        <p:blipFill rotWithShape="1">
          <a:blip r:embed="rId12">
            <a:alphaModFix/>
          </a:blip>
          <a:srcRect l="2957" t="31256" r="5777" b="33338"/>
          <a:stretch/>
        </p:blipFill>
        <p:spPr>
          <a:xfrm>
            <a:off x="4871925" y="4428363"/>
            <a:ext cx="2835600" cy="687600"/>
          </a:xfrm>
          <a:prstGeom prst="rect">
            <a:avLst/>
          </a:prstGeom>
          <a:noFill/>
          <a:ln>
            <a:noFill/>
          </a:ln>
        </p:spPr>
      </p:pic>
      <p:pic>
        <p:nvPicPr>
          <p:cNvPr id="526" name="Google Shape;526;g11d86b477c4_0_2">
            <a:hlinkClick r:id="rId13"/>
          </p:cNvPr>
          <p:cNvPicPr preferRelativeResize="0"/>
          <p:nvPr/>
        </p:nvPicPr>
        <p:blipFill rotWithShape="1">
          <a:blip r:embed="rId14">
            <a:alphaModFix/>
          </a:blip>
          <a:srcRect t="29177" b="35057"/>
          <a:stretch/>
        </p:blipFill>
        <p:spPr>
          <a:xfrm>
            <a:off x="4189125" y="6062900"/>
            <a:ext cx="3275703" cy="615600"/>
          </a:xfrm>
          <a:prstGeom prst="rect">
            <a:avLst/>
          </a:prstGeom>
          <a:noFill/>
          <a:ln>
            <a:noFill/>
          </a:ln>
        </p:spPr>
      </p:pic>
      <p:pic>
        <p:nvPicPr>
          <p:cNvPr id="527" name="Google Shape;527;g11d86b477c4_0_2">
            <a:hlinkClick r:id="rId15"/>
          </p:cNvPr>
          <p:cNvPicPr preferRelativeResize="0"/>
          <p:nvPr/>
        </p:nvPicPr>
        <p:blipFill>
          <a:blip r:embed="rId16">
            <a:alphaModFix/>
          </a:blip>
          <a:stretch>
            <a:fillRect/>
          </a:stretch>
        </p:blipFill>
        <p:spPr>
          <a:xfrm>
            <a:off x="5291143" y="5115968"/>
            <a:ext cx="990575" cy="990600"/>
          </a:xfrm>
          <a:prstGeom prst="rect">
            <a:avLst/>
          </a:prstGeom>
          <a:noFill/>
          <a:ln>
            <a:noFill/>
          </a:ln>
        </p:spPr>
      </p:pic>
      <p:sp>
        <p:nvSpPr>
          <p:cNvPr id="528" name="Google Shape;528;g11d86b477c4_0_2"/>
          <p:cNvSpPr txBox="1"/>
          <p:nvPr/>
        </p:nvSpPr>
        <p:spPr>
          <a:xfrm>
            <a:off x="569125" y="1883025"/>
            <a:ext cx="8037000" cy="27705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Plataformes de MOOCs: </a:t>
            </a:r>
            <a:r>
              <a:rPr lang="ca-ES" sz="2400" u="sng">
                <a:solidFill>
                  <a:schemeClr val="hlink"/>
                </a:solidFill>
                <a:latin typeface="Calibri"/>
                <a:ea typeface="Calibri"/>
                <a:cs typeface="Calibri"/>
                <a:sym typeface="Calibri"/>
                <a:hlinkClick r:id="rId15"/>
              </a:rPr>
              <a:t>edX</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17"/>
              </a:rPr>
              <a:t>Coursera</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18"/>
              </a:rPr>
              <a:t>MiriadaX</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19"/>
              </a:rPr>
              <a:t>cursos de Linkedin Learning</a:t>
            </a:r>
            <a:endParaRPr sz="2400" i="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Discs durs virtuals: Google Drive, Dropbox, </a:t>
            </a:r>
            <a:r>
              <a:rPr lang="ca-ES" sz="2400" u="sng">
                <a:solidFill>
                  <a:schemeClr val="hlink"/>
                </a:solidFill>
                <a:latin typeface="Calibri"/>
                <a:ea typeface="Calibri"/>
                <a:cs typeface="Calibri"/>
                <a:sym typeface="Calibri"/>
                <a:hlinkClick r:id="rId20"/>
              </a:rPr>
              <a:t>Mega</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Espais webs personals: </a:t>
            </a:r>
            <a:r>
              <a:rPr lang="ca-ES" sz="2400" u="sng">
                <a:solidFill>
                  <a:schemeClr val="hlink"/>
                </a:solidFill>
                <a:latin typeface="Calibri"/>
                <a:ea typeface="Calibri"/>
                <a:cs typeface="Calibri"/>
                <a:sym typeface="Calibri"/>
                <a:hlinkClick r:id="rId21"/>
              </a:rPr>
              <a:t>Notion</a:t>
            </a:r>
            <a:r>
              <a:rPr lang="ca-ES" sz="2400">
                <a:solidFill>
                  <a:schemeClr val="dk1"/>
                </a:solidFill>
                <a:latin typeface="Calibri"/>
                <a:ea typeface="Calibri"/>
                <a:cs typeface="Calibri"/>
                <a:sym typeface="Calibri"/>
              </a:rPr>
              <a:t>, Google Sites, </a:t>
            </a:r>
            <a:r>
              <a:rPr lang="ca-ES" sz="2400" u="sng">
                <a:solidFill>
                  <a:schemeClr val="hlink"/>
                </a:solidFill>
                <a:latin typeface="Calibri"/>
                <a:ea typeface="Calibri"/>
                <a:cs typeface="Calibri"/>
                <a:sym typeface="Calibri"/>
                <a:hlinkClick r:id="rId22"/>
              </a:rPr>
              <a:t>Medium</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23"/>
              </a:rPr>
              <a:t>Wix</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24"/>
              </a:rPr>
              <a:t>Wordpress.com</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Marcadors socials: Wakelet, Diigo, </a:t>
            </a:r>
            <a:r>
              <a:rPr lang="ca-ES" sz="2400" u="sng">
                <a:solidFill>
                  <a:schemeClr val="hlink"/>
                </a:solidFill>
                <a:latin typeface="Calibri"/>
                <a:ea typeface="Calibri"/>
                <a:cs typeface="Calibri"/>
                <a:sym typeface="Calibri"/>
                <a:hlinkClick r:id="rId25"/>
              </a:rPr>
              <a:t>Feedly</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26"/>
              </a:rPr>
              <a:t>Pocket</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27"/>
              </a:rPr>
              <a:t>Symbaloo</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11d86b477c4_0_30"/>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g11d86b477c4_0_30"/>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Amb què aprens?</a:t>
            </a:r>
            <a:endParaRPr/>
          </a:p>
        </p:txBody>
      </p:sp>
      <p:sp>
        <p:nvSpPr>
          <p:cNvPr id="535" name="Google Shape;535;g11d86b477c4_0_30"/>
          <p:cNvSpPr txBox="1"/>
          <p:nvPr/>
        </p:nvSpPr>
        <p:spPr>
          <a:xfrm>
            <a:off x="569125" y="2417525"/>
            <a:ext cx="3771900" cy="431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600">
              <a:solidFill>
                <a:srgbClr val="000000"/>
              </a:solidFill>
              <a:latin typeface="Quattrocento Sans"/>
              <a:ea typeface="Quattrocento Sans"/>
              <a:cs typeface="Quattrocento Sans"/>
              <a:sym typeface="Quattrocento Sans"/>
            </a:endParaRPr>
          </a:p>
        </p:txBody>
      </p:sp>
      <p:sp>
        <p:nvSpPr>
          <p:cNvPr id="536" name="Google Shape;536;g11d86b477c4_0_30"/>
          <p:cNvSpPr txBox="1"/>
          <p:nvPr/>
        </p:nvSpPr>
        <p:spPr>
          <a:xfrm>
            <a:off x="488625" y="1067825"/>
            <a:ext cx="6298200" cy="615600"/>
          </a:xfrm>
          <a:prstGeom prst="rect">
            <a:avLst/>
          </a:prstGeom>
          <a:noFill/>
          <a:ln w="28575" cap="flat" cmpd="sng">
            <a:solidFill>
              <a:schemeClr val="dk1"/>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ca-ES" sz="2800" b="1">
                <a:solidFill>
                  <a:srgbClr val="A1002C"/>
                </a:solidFill>
                <a:latin typeface="Calibri"/>
                <a:ea typeface="Calibri"/>
                <a:cs typeface="Calibri"/>
                <a:sym typeface="Calibri"/>
              </a:rPr>
              <a:t>RECEPCIÓ + COMPARTICIÓ DE RECURSOS</a:t>
            </a:r>
            <a:endParaRPr sz="2800" b="1">
              <a:solidFill>
                <a:srgbClr val="A1002C"/>
              </a:solidFill>
              <a:latin typeface="Calibri"/>
              <a:ea typeface="Calibri"/>
              <a:cs typeface="Calibri"/>
              <a:sym typeface="Calibri"/>
            </a:endParaRPr>
          </a:p>
        </p:txBody>
      </p:sp>
      <p:pic>
        <p:nvPicPr>
          <p:cNvPr id="537" name="Google Shape;537;g11d86b477c4_0_30">
            <a:hlinkClick r:id="rId3"/>
          </p:cNvPr>
          <p:cNvPicPr preferRelativeResize="0"/>
          <p:nvPr/>
        </p:nvPicPr>
        <p:blipFill>
          <a:blip r:embed="rId4">
            <a:alphaModFix/>
          </a:blip>
          <a:stretch>
            <a:fillRect/>
          </a:stretch>
        </p:blipFill>
        <p:spPr>
          <a:xfrm>
            <a:off x="488625" y="3870025"/>
            <a:ext cx="1904998" cy="1190624"/>
          </a:xfrm>
          <a:prstGeom prst="rect">
            <a:avLst/>
          </a:prstGeom>
          <a:noFill/>
          <a:ln>
            <a:noFill/>
          </a:ln>
        </p:spPr>
      </p:pic>
      <p:pic>
        <p:nvPicPr>
          <p:cNvPr id="538" name="Google Shape;538;g11d86b477c4_0_30">
            <a:hlinkClick r:id="rId5"/>
          </p:cNvPr>
          <p:cNvPicPr preferRelativeResize="0"/>
          <p:nvPr/>
        </p:nvPicPr>
        <p:blipFill>
          <a:blip r:embed="rId6">
            <a:alphaModFix/>
          </a:blip>
          <a:stretch>
            <a:fillRect/>
          </a:stretch>
        </p:blipFill>
        <p:spPr>
          <a:xfrm>
            <a:off x="2025974" y="4501325"/>
            <a:ext cx="2460620" cy="1476375"/>
          </a:xfrm>
          <a:prstGeom prst="rect">
            <a:avLst/>
          </a:prstGeom>
          <a:noFill/>
          <a:ln>
            <a:noFill/>
          </a:ln>
        </p:spPr>
      </p:pic>
      <p:pic>
        <p:nvPicPr>
          <p:cNvPr id="539" name="Google Shape;539;g11d86b477c4_0_30">
            <a:hlinkClick r:id="rId7"/>
          </p:cNvPr>
          <p:cNvPicPr preferRelativeResize="0"/>
          <p:nvPr/>
        </p:nvPicPr>
        <p:blipFill rotWithShape="1">
          <a:blip r:embed="rId8">
            <a:alphaModFix/>
          </a:blip>
          <a:srcRect t="26174" b="24624"/>
          <a:stretch/>
        </p:blipFill>
        <p:spPr>
          <a:xfrm>
            <a:off x="4413250" y="4041175"/>
            <a:ext cx="2460625" cy="983975"/>
          </a:xfrm>
          <a:prstGeom prst="rect">
            <a:avLst/>
          </a:prstGeom>
          <a:noFill/>
          <a:ln w="9525" cap="flat" cmpd="sng">
            <a:solidFill>
              <a:schemeClr val="lt1"/>
            </a:solidFill>
            <a:prstDash val="solid"/>
            <a:round/>
            <a:headEnd type="none" w="sm" len="sm"/>
            <a:tailEnd type="none" w="sm" len="sm"/>
          </a:ln>
        </p:spPr>
      </p:pic>
      <p:pic>
        <p:nvPicPr>
          <p:cNvPr id="540" name="Google Shape;540;g11d86b477c4_0_30">
            <a:hlinkClick r:id="rId9"/>
          </p:cNvPr>
          <p:cNvPicPr preferRelativeResize="0"/>
          <p:nvPr/>
        </p:nvPicPr>
        <p:blipFill>
          <a:blip r:embed="rId10">
            <a:alphaModFix/>
          </a:blip>
          <a:stretch>
            <a:fillRect/>
          </a:stretch>
        </p:blipFill>
        <p:spPr>
          <a:xfrm>
            <a:off x="6873868" y="4967687"/>
            <a:ext cx="1715324" cy="1662299"/>
          </a:xfrm>
          <a:prstGeom prst="rect">
            <a:avLst/>
          </a:prstGeom>
          <a:noFill/>
          <a:ln w="9525" cap="flat" cmpd="sng">
            <a:solidFill>
              <a:schemeClr val="lt1"/>
            </a:solidFill>
            <a:prstDash val="solid"/>
            <a:round/>
            <a:headEnd type="none" w="sm" len="sm"/>
            <a:tailEnd type="none" w="sm" len="sm"/>
          </a:ln>
        </p:spPr>
      </p:pic>
      <p:pic>
        <p:nvPicPr>
          <p:cNvPr id="541" name="Google Shape;541;g11d86b477c4_0_30">
            <a:hlinkClick r:id="rId11"/>
          </p:cNvPr>
          <p:cNvPicPr preferRelativeResize="0"/>
          <p:nvPr/>
        </p:nvPicPr>
        <p:blipFill>
          <a:blip r:embed="rId12">
            <a:alphaModFix/>
          </a:blip>
          <a:stretch>
            <a:fillRect/>
          </a:stretch>
        </p:blipFill>
        <p:spPr>
          <a:xfrm>
            <a:off x="337888" y="5231808"/>
            <a:ext cx="1749274" cy="983966"/>
          </a:xfrm>
          <a:prstGeom prst="rect">
            <a:avLst/>
          </a:prstGeom>
          <a:noFill/>
          <a:ln>
            <a:noFill/>
          </a:ln>
        </p:spPr>
      </p:pic>
      <p:pic>
        <p:nvPicPr>
          <p:cNvPr id="542" name="Google Shape;542;g11d86b477c4_0_30">
            <a:hlinkClick r:id="rId13"/>
          </p:cNvPr>
          <p:cNvPicPr preferRelativeResize="0"/>
          <p:nvPr/>
        </p:nvPicPr>
        <p:blipFill>
          <a:blip r:embed="rId14">
            <a:alphaModFix/>
          </a:blip>
          <a:stretch>
            <a:fillRect/>
          </a:stretch>
        </p:blipFill>
        <p:spPr>
          <a:xfrm>
            <a:off x="5070698" y="5453911"/>
            <a:ext cx="1219088" cy="1274863"/>
          </a:xfrm>
          <a:prstGeom prst="rect">
            <a:avLst/>
          </a:prstGeom>
          <a:noFill/>
          <a:ln>
            <a:noFill/>
          </a:ln>
        </p:spPr>
      </p:pic>
      <p:sp>
        <p:nvSpPr>
          <p:cNvPr id="543" name="Google Shape;543;g11d86b477c4_0_30"/>
          <p:cNvSpPr txBox="1"/>
          <p:nvPr/>
        </p:nvSpPr>
        <p:spPr>
          <a:xfrm>
            <a:off x="488625" y="1924025"/>
            <a:ext cx="8589300" cy="20319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Xarxes professionals: Linkedin</a:t>
            </a:r>
            <a:endParaRPr sz="2400" i="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Xarxes socials: Twitter, Facebook, Instagram</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Xarxes internes: </a:t>
            </a:r>
            <a:r>
              <a:rPr lang="ca-ES" sz="2400" u="sng">
                <a:solidFill>
                  <a:schemeClr val="hlink"/>
                </a:solidFill>
                <a:latin typeface="Calibri"/>
                <a:ea typeface="Calibri"/>
                <a:cs typeface="Calibri"/>
                <a:sym typeface="Calibri"/>
                <a:hlinkClick r:id="rId15"/>
              </a:rPr>
              <a:t>Teams</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16"/>
              </a:rPr>
              <a:t>Workspaces de Google</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17"/>
              </a:rPr>
              <a:t>Yammer</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Apps de comunicació: Telegram, </a:t>
            </a:r>
            <a:r>
              <a:rPr lang="ca-ES" sz="2400" u="sng">
                <a:solidFill>
                  <a:schemeClr val="hlink"/>
                </a:solidFill>
                <a:latin typeface="Calibri"/>
                <a:ea typeface="Calibri"/>
                <a:cs typeface="Calibri"/>
                <a:sym typeface="Calibri"/>
                <a:hlinkClick r:id="rId18"/>
              </a:rPr>
              <a:t>WhatsApp</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Repositoris de vídeos i audios: Youtube, TED Talks, </a:t>
            </a:r>
            <a:r>
              <a:rPr lang="ca-ES" sz="2400" u="sng">
                <a:solidFill>
                  <a:schemeClr val="hlink"/>
                </a:solidFill>
                <a:latin typeface="Calibri"/>
                <a:ea typeface="Calibri"/>
                <a:cs typeface="Calibri"/>
                <a:sym typeface="Calibri"/>
                <a:hlinkClick r:id="rId19"/>
              </a:rPr>
              <a:t>Vimeo</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20"/>
              </a:rPr>
              <a:t>Ivoox </a:t>
            </a:r>
            <a:endParaRPr/>
          </a:p>
        </p:txBody>
      </p:sp>
      <p:pic>
        <p:nvPicPr>
          <p:cNvPr id="544" name="Google Shape;544;g11d86b477c4_0_30">
            <a:hlinkClick r:id="rId21"/>
          </p:cNvPr>
          <p:cNvPicPr preferRelativeResize="0"/>
          <p:nvPr/>
        </p:nvPicPr>
        <p:blipFill rotWithShape="1">
          <a:blip r:embed="rId22">
            <a:alphaModFix/>
          </a:blip>
          <a:srcRect t="30183" b="40704"/>
          <a:stretch/>
        </p:blipFill>
        <p:spPr>
          <a:xfrm>
            <a:off x="1684663" y="6082050"/>
            <a:ext cx="3143250" cy="6156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11d86b477c4_0_51"/>
          <p:cNvSpPr/>
          <p:nvPr/>
        </p:nvSpPr>
        <p:spPr>
          <a:xfrm>
            <a:off x="6086400" y="2770500"/>
            <a:ext cx="3057600" cy="4062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g11d86b477c4_0_51"/>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Amb què aprens?</a:t>
            </a:r>
            <a:endParaRPr/>
          </a:p>
        </p:txBody>
      </p:sp>
      <p:sp>
        <p:nvSpPr>
          <p:cNvPr id="551" name="Google Shape;551;g11d86b477c4_0_51"/>
          <p:cNvSpPr txBox="1"/>
          <p:nvPr/>
        </p:nvSpPr>
        <p:spPr>
          <a:xfrm>
            <a:off x="569125" y="2417525"/>
            <a:ext cx="3771900" cy="431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600">
              <a:solidFill>
                <a:srgbClr val="000000"/>
              </a:solidFill>
              <a:latin typeface="Quattrocento Sans"/>
              <a:ea typeface="Quattrocento Sans"/>
              <a:cs typeface="Quattrocento Sans"/>
              <a:sym typeface="Quattrocento Sans"/>
            </a:endParaRPr>
          </a:p>
        </p:txBody>
      </p:sp>
      <p:sp>
        <p:nvSpPr>
          <p:cNvPr id="552" name="Google Shape;552;g11d86b477c4_0_51"/>
          <p:cNvSpPr txBox="1"/>
          <p:nvPr/>
        </p:nvSpPr>
        <p:spPr>
          <a:xfrm>
            <a:off x="488625" y="1067825"/>
            <a:ext cx="8331900" cy="615600"/>
          </a:xfrm>
          <a:prstGeom prst="rect">
            <a:avLst/>
          </a:prstGeom>
          <a:noFill/>
          <a:ln w="28575" cap="flat" cmpd="sng">
            <a:solidFill>
              <a:schemeClr val="dk1"/>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ca-ES" sz="2800" b="1">
                <a:solidFill>
                  <a:srgbClr val="A1002C"/>
                </a:solidFill>
                <a:latin typeface="Calibri"/>
                <a:ea typeface="Calibri"/>
                <a:cs typeface="Calibri"/>
                <a:sym typeface="Calibri"/>
              </a:rPr>
              <a:t>PRODUCCIÓ D’EVIDÈNCIES D’APRENENTATGE</a:t>
            </a:r>
            <a:endParaRPr sz="2800" b="1">
              <a:solidFill>
                <a:srgbClr val="A1002C"/>
              </a:solidFill>
              <a:latin typeface="Calibri"/>
              <a:ea typeface="Calibri"/>
              <a:cs typeface="Calibri"/>
              <a:sym typeface="Calibri"/>
            </a:endParaRPr>
          </a:p>
        </p:txBody>
      </p:sp>
      <p:pic>
        <p:nvPicPr>
          <p:cNvPr id="553" name="Google Shape;553;g11d86b477c4_0_51">
            <a:hlinkClick r:id="rId3"/>
          </p:cNvPr>
          <p:cNvPicPr preferRelativeResize="0"/>
          <p:nvPr/>
        </p:nvPicPr>
        <p:blipFill>
          <a:blip r:embed="rId4">
            <a:alphaModFix/>
          </a:blip>
          <a:stretch>
            <a:fillRect/>
          </a:stretch>
        </p:blipFill>
        <p:spPr>
          <a:xfrm>
            <a:off x="654700" y="4592475"/>
            <a:ext cx="953700" cy="953700"/>
          </a:xfrm>
          <a:prstGeom prst="rect">
            <a:avLst/>
          </a:prstGeom>
          <a:noFill/>
          <a:ln>
            <a:noFill/>
          </a:ln>
        </p:spPr>
      </p:pic>
      <p:pic>
        <p:nvPicPr>
          <p:cNvPr id="554" name="Google Shape;554;g11d86b477c4_0_51">
            <a:hlinkClick r:id="rId5"/>
          </p:cNvPr>
          <p:cNvPicPr preferRelativeResize="0"/>
          <p:nvPr/>
        </p:nvPicPr>
        <p:blipFill>
          <a:blip r:embed="rId6">
            <a:alphaModFix/>
          </a:blip>
          <a:stretch>
            <a:fillRect/>
          </a:stretch>
        </p:blipFill>
        <p:spPr>
          <a:xfrm>
            <a:off x="3134299" y="4654914"/>
            <a:ext cx="1877976" cy="621837"/>
          </a:xfrm>
          <a:prstGeom prst="rect">
            <a:avLst/>
          </a:prstGeom>
          <a:noFill/>
          <a:ln>
            <a:noFill/>
          </a:ln>
        </p:spPr>
      </p:pic>
      <p:pic>
        <p:nvPicPr>
          <p:cNvPr id="555" name="Google Shape;555;g11d86b477c4_0_51">
            <a:hlinkClick r:id="rId7"/>
          </p:cNvPr>
          <p:cNvPicPr preferRelativeResize="0"/>
          <p:nvPr/>
        </p:nvPicPr>
        <p:blipFill>
          <a:blip r:embed="rId8">
            <a:alphaModFix/>
          </a:blip>
          <a:stretch>
            <a:fillRect/>
          </a:stretch>
        </p:blipFill>
        <p:spPr>
          <a:xfrm>
            <a:off x="342325" y="5961557"/>
            <a:ext cx="810113" cy="808860"/>
          </a:xfrm>
          <a:prstGeom prst="rect">
            <a:avLst/>
          </a:prstGeom>
          <a:noFill/>
          <a:ln>
            <a:noFill/>
          </a:ln>
        </p:spPr>
      </p:pic>
      <p:pic>
        <p:nvPicPr>
          <p:cNvPr id="556" name="Google Shape;556;g11d86b477c4_0_51"/>
          <p:cNvPicPr preferRelativeResize="0"/>
          <p:nvPr/>
        </p:nvPicPr>
        <p:blipFill>
          <a:blip r:embed="rId9">
            <a:alphaModFix/>
          </a:blip>
          <a:stretch>
            <a:fillRect/>
          </a:stretch>
        </p:blipFill>
        <p:spPr>
          <a:xfrm>
            <a:off x="6418123" y="4592464"/>
            <a:ext cx="1041343" cy="1000803"/>
          </a:xfrm>
          <a:prstGeom prst="rect">
            <a:avLst/>
          </a:prstGeom>
          <a:noFill/>
          <a:ln>
            <a:noFill/>
          </a:ln>
        </p:spPr>
      </p:pic>
      <p:pic>
        <p:nvPicPr>
          <p:cNvPr id="557" name="Google Shape;557;g11d86b477c4_0_51">
            <a:hlinkClick r:id="rId10"/>
          </p:cNvPr>
          <p:cNvPicPr preferRelativeResize="0"/>
          <p:nvPr/>
        </p:nvPicPr>
        <p:blipFill>
          <a:blip r:embed="rId11">
            <a:alphaModFix/>
          </a:blip>
          <a:stretch>
            <a:fillRect/>
          </a:stretch>
        </p:blipFill>
        <p:spPr>
          <a:xfrm>
            <a:off x="5491987" y="4617836"/>
            <a:ext cx="1002326" cy="1000805"/>
          </a:xfrm>
          <a:prstGeom prst="rect">
            <a:avLst/>
          </a:prstGeom>
          <a:noFill/>
          <a:ln>
            <a:noFill/>
          </a:ln>
        </p:spPr>
      </p:pic>
      <p:pic>
        <p:nvPicPr>
          <p:cNvPr id="558" name="Google Shape;558;g11d86b477c4_0_51">
            <a:hlinkClick r:id="rId12"/>
          </p:cNvPr>
          <p:cNvPicPr preferRelativeResize="0"/>
          <p:nvPr/>
        </p:nvPicPr>
        <p:blipFill>
          <a:blip r:embed="rId13">
            <a:alphaModFix/>
          </a:blip>
          <a:stretch>
            <a:fillRect/>
          </a:stretch>
        </p:blipFill>
        <p:spPr>
          <a:xfrm>
            <a:off x="7459487" y="4833763"/>
            <a:ext cx="1550330" cy="870754"/>
          </a:xfrm>
          <a:prstGeom prst="rect">
            <a:avLst/>
          </a:prstGeom>
          <a:noFill/>
          <a:ln>
            <a:noFill/>
          </a:ln>
        </p:spPr>
      </p:pic>
      <p:pic>
        <p:nvPicPr>
          <p:cNvPr id="559" name="Google Shape;559;g11d86b477c4_0_51">
            <a:hlinkClick r:id="rId14"/>
          </p:cNvPr>
          <p:cNvPicPr preferRelativeResize="0"/>
          <p:nvPr/>
        </p:nvPicPr>
        <p:blipFill>
          <a:blip r:embed="rId15">
            <a:alphaModFix/>
          </a:blip>
          <a:stretch>
            <a:fillRect/>
          </a:stretch>
        </p:blipFill>
        <p:spPr>
          <a:xfrm>
            <a:off x="1608399" y="5252524"/>
            <a:ext cx="2119850" cy="493601"/>
          </a:xfrm>
          <a:prstGeom prst="rect">
            <a:avLst/>
          </a:prstGeom>
          <a:noFill/>
          <a:ln>
            <a:noFill/>
          </a:ln>
        </p:spPr>
      </p:pic>
      <p:pic>
        <p:nvPicPr>
          <p:cNvPr id="560" name="Google Shape;560;g11d86b477c4_0_51">
            <a:hlinkClick r:id="rId16"/>
          </p:cNvPr>
          <p:cNvPicPr preferRelativeResize="0"/>
          <p:nvPr/>
        </p:nvPicPr>
        <p:blipFill>
          <a:blip r:embed="rId17">
            <a:alphaModFix/>
          </a:blip>
          <a:stretch>
            <a:fillRect/>
          </a:stretch>
        </p:blipFill>
        <p:spPr>
          <a:xfrm>
            <a:off x="5710200" y="5627299"/>
            <a:ext cx="1749275" cy="678400"/>
          </a:xfrm>
          <a:prstGeom prst="rect">
            <a:avLst/>
          </a:prstGeom>
          <a:noFill/>
          <a:ln>
            <a:noFill/>
          </a:ln>
        </p:spPr>
      </p:pic>
      <p:pic>
        <p:nvPicPr>
          <p:cNvPr id="561" name="Google Shape;561;g11d86b477c4_0_51">
            <a:hlinkClick r:id="rId18"/>
          </p:cNvPr>
          <p:cNvPicPr preferRelativeResize="0"/>
          <p:nvPr/>
        </p:nvPicPr>
        <p:blipFill>
          <a:blip r:embed="rId19">
            <a:alphaModFix/>
          </a:blip>
          <a:stretch>
            <a:fillRect/>
          </a:stretch>
        </p:blipFill>
        <p:spPr>
          <a:xfrm>
            <a:off x="1487825" y="5899125"/>
            <a:ext cx="2119850" cy="781300"/>
          </a:xfrm>
          <a:prstGeom prst="rect">
            <a:avLst/>
          </a:prstGeom>
          <a:noFill/>
          <a:ln>
            <a:noFill/>
          </a:ln>
        </p:spPr>
      </p:pic>
      <p:pic>
        <p:nvPicPr>
          <p:cNvPr id="562" name="Google Shape;562;g11d86b477c4_0_51">
            <a:hlinkClick r:id="rId20"/>
          </p:cNvPr>
          <p:cNvPicPr preferRelativeResize="0"/>
          <p:nvPr/>
        </p:nvPicPr>
        <p:blipFill>
          <a:blip r:embed="rId21">
            <a:alphaModFix/>
          </a:blip>
          <a:stretch>
            <a:fillRect/>
          </a:stretch>
        </p:blipFill>
        <p:spPr>
          <a:xfrm>
            <a:off x="7258579" y="5912475"/>
            <a:ext cx="1695473" cy="953700"/>
          </a:xfrm>
          <a:prstGeom prst="rect">
            <a:avLst/>
          </a:prstGeom>
          <a:noFill/>
          <a:ln>
            <a:noFill/>
          </a:ln>
        </p:spPr>
      </p:pic>
      <p:pic>
        <p:nvPicPr>
          <p:cNvPr id="563" name="Google Shape;563;g11d86b477c4_0_51"/>
          <p:cNvPicPr preferRelativeResize="0"/>
          <p:nvPr/>
        </p:nvPicPr>
        <p:blipFill rotWithShape="1">
          <a:blip r:embed="rId22">
            <a:alphaModFix/>
          </a:blip>
          <a:srcRect t="27195" b="26093"/>
          <a:stretch/>
        </p:blipFill>
        <p:spPr>
          <a:xfrm>
            <a:off x="3908050" y="5976075"/>
            <a:ext cx="1877975" cy="856754"/>
          </a:xfrm>
          <a:prstGeom prst="rect">
            <a:avLst/>
          </a:prstGeom>
          <a:noFill/>
          <a:ln>
            <a:noFill/>
          </a:ln>
        </p:spPr>
      </p:pic>
      <p:sp>
        <p:nvSpPr>
          <p:cNvPr id="564" name="Google Shape;564;g11d86b477c4_0_51"/>
          <p:cNvSpPr txBox="1"/>
          <p:nvPr/>
        </p:nvSpPr>
        <p:spPr>
          <a:xfrm>
            <a:off x="488700" y="1828800"/>
            <a:ext cx="8331900" cy="27705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Presentacions: Presentacions de Google, Canva, Genially, </a:t>
            </a:r>
            <a:r>
              <a:rPr lang="ca-ES" sz="2400" u="sng">
                <a:solidFill>
                  <a:schemeClr val="hlink"/>
                </a:solidFill>
                <a:latin typeface="Calibri"/>
                <a:ea typeface="Calibri"/>
                <a:cs typeface="Calibri"/>
                <a:sym typeface="Calibri"/>
                <a:hlinkClick r:id="rId23"/>
              </a:rPr>
              <a:t>Prezi</a:t>
            </a:r>
            <a:r>
              <a:rPr lang="ca-ES" sz="2400">
                <a:solidFill>
                  <a:schemeClr val="dk1"/>
                </a:solidFill>
                <a:latin typeface="Calibri"/>
                <a:ea typeface="Calibri"/>
                <a:cs typeface="Calibri"/>
                <a:sym typeface="Calibri"/>
              </a:rPr>
              <a:t>, Presentacions d’Office 365</a:t>
            </a:r>
            <a:endParaRPr sz="2400" i="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Documents: Documents de Google, Canva, Documents d’Office 365</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Vídeos o </a:t>
            </a:r>
            <a:r>
              <a:rPr lang="ca-ES" sz="2400" i="1">
                <a:solidFill>
                  <a:schemeClr val="dk1"/>
                </a:solidFill>
                <a:latin typeface="Calibri"/>
                <a:ea typeface="Calibri"/>
                <a:cs typeface="Calibri"/>
                <a:sym typeface="Calibri"/>
              </a:rPr>
              <a:t>screencasts</a:t>
            </a:r>
            <a:r>
              <a:rPr lang="ca-ES" sz="2400">
                <a:solidFill>
                  <a:schemeClr val="dk1"/>
                </a:solidFill>
                <a:latin typeface="Calibri"/>
                <a:ea typeface="Calibri"/>
                <a:cs typeface="Calibri"/>
                <a:sym typeface="Calibri"/>
              </a:rPr>
              <a:t>: Canva, Screenity, Flipgrid, </a:t>
            </a:r>
            <a:r>
              <a:rPr lang="ca-ES" sz="2400" u="sng">
                <a:solidFill>
                  <a:schemeClr val="hlink"/>
                </a:solidFill>
                <a:latin typeface="Calibri"/>
                <a:ea typeface="Calibri"/>
                <a:cs typeface="Calibri"/>
                <a:sym typeface="Calibri"/>
                <a:hlinkClick r:id="rId24"/>
              </a:rPr>
              <a:t>Screen-O-Matic</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25"/>
              </a:rPr>
              <a:t>Loom</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Mapes mentals: Coggle, Draw.io, XMind</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11d86b477c4_0_76"/>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g11d86b477c4_0_76"/>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Amb què aprens?</a:t>
            </a:r>
            <a:endParaRPr/>
          </a:p>
        </p:txBody>
      </p:sp>
      <p:sp>
        <p:nvSpPr>
          <p:cNvPr id="571" name="Google Shape;571;g11d86b477c4_0_76"/>
          <p:cNvSpPr txBox="1"/>
          <p:nvPr/>
        </p:nvSpPr>
        <p:spPr>
          <a:xfrm>
            <a:off x="569125" y="2417525"/>
            <a:ext cx="3771900" cy="431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600">
              <a:solidFill>
                <a:srgbClr val="000000"/>
              </a:solidFill>
              <a:latin typeface="Quattrocento Sans"/>
              <a:ea typeface="Quattrocento Sans"/>
              <a:cs typeface="Quattrocento Sans"/>
              <a:sym typeface="Quattrocento Sans"/>
            </a:endParaRPr>
          </a:p>
        </p:txBody>
      </p:sp>
      <p:sp>
        <p:nvSpPr>
          <p:cNvPr id="572" name="Google Shape;572;g11d86b477c4_0_76"/>
          <p:cNvSpPr txBox="1"/>
          <p:nvPr/>
        </p:nvSpPr>
        <p:spPr>
          <a:xfrm>
            <a:off x="488625" y="1067825"/>
            <a:ext cx="8331900" cy="615600"/>
          </a:xfrm>
          <a:prstGeom prst="rect">
            <a:avLst/>
          </a:prstGeom>
          <a:noFill/>
          <a:ln w="28575" cap="flat" cmpd="sng">
            <a:solidFill>
              <a:schemeClr val="dk1"/>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ca-ES" sz="2800" b="1">
                <a:solidFill>
                  <a:srgbClr val="A1002C"/>
                </a:solidFill>
                <a:latin typeface="Calibri"/>
                <a:ea typeface="Calibri"/>
                <a:cs typeface="Calibri"/>
                <a:sym typeface="Calibri"/>
              </a:rPr>
              <a:t>GENERACIÓ DE XARXA D’APRENENTATGE</a:t>
            </a:r>
            <a:endParaRPr sz="2800" b="1">
              <a:solidFill>
                <a:srgbClr val="A1002C"/>
              </a:solidFill>
              <a:latin typeface="Calibri"/>
              <a:ea typeface="Calibri"/>
              <a:cs typeface="Calibri"/>
              <a:sym typeface="Calibri"/>
            </a:endParaRPr>
          </a:p>
        </p:txBody>
      </p:sp>
      <p:pic>
        <p:nvPicPr>
          <p:cNvPr id="573" name="Google Shape;573;g11d86b477c4_0_76">
            <a:hlinkClick r:id="rId3"/>
          </p:cNvPr>
          <p:cNvPicPr preferRelativeResize="0"/>
          <p:nvPr/>
        </p:nvPicPr>
        <p:blipFill>
          <a:blip r:embed="rId4">
            <a:alphaModFix/>
          </a:blip>
          <a:stretch>
            <a:fillRect/>
          </a:stretch>
        </p:blipFill>
        <p:spPr>
          <a:xfrm>
            <a:off x="488625" y="3689475"/>
            <a:ext cx="1904998" cy="1190624"/>
          </a:xfrm>
          <a:prstGeom prst="rect">
            <a:avLst/>
          </a:prstGeom>
          <a:noFill/>
          <a:ln>
            <a:noFill/>
          </a:ln>
        </p:spPr>
      </p:pic>
      <p:pic>
        <p:nvPicPr>
          <p:cNvPr id="574" name="Google Shape;574;g11d86b477c4_0_76">
            <a:hlinkClick r:id="rId5"/>
          </p:cNvPr>
          <p:cNvPicPr preferRelativeResize="0"/>
          <p:nvPr/>
        </p:nvPicPr>
        <p:blipFill>
          <a:blip r:embed="rId6">
            <a:alphaModFix/>
          </a:blip>
          <a:stretch>
            <a:fillRect/>
          </a:stretch>
        </p:blipFill>
        <p:spPr>
          <a:xfrm>
            <a:off x="2615112" y="4173400"/>
            <a:ext cx="2460620" cy="1476375"/>
          </a:xfrm>
          <a:prstGeom prst="rect">
            <a:avLst/>
          </a:prstGeom>
          <a:noFill/>
          <a:ln>
            <a:noFill/>
          </a:ln>
        </p:spPr>
      </p:pic>
      <p:pic>
        <p:nvPicPr>
          <p:cNvPr id="575" name="Google Shape;575;g11d86b477c4_0_76">
            <a:hlinkClick r:id="rId7"/>
          </p:cNvPr>
          <p:cNvPicPr preferRelativeResize="0"/>
          <p:nvPr/>
        </p:nvPicPr>
        <p:blipFill rotWithShape="1">
          <a:blip r:embed="rId8">
            <a:alphaModFix/>
          </a:blip>
          <a:srcRect t="26174" b="24624"/>
          <a:stretch/>
        </p:blipFill>
        <p:spPr>
          <a:xfrm>
            <a:off x="5297225" y="3750650"/>
            <a:ext cx="2460625" cy="983975"/>
          </a:xfrm>
          <a:prstGeom prst="rect">
            <a:avLst/>
          </a:prstGeom>
          <a:noFill/>
          <a:ln w="9525" cap="flat" cmpd="sng">
            <a:solidFill>
              <a:schemeClr val="lt1"/>
            </a:solidFill>
            <a:prstDash val="solid"/>
            <a:round/>
            <a:headEnd type="none" w="sm" len="sm"/>
            <a:tailEnd type="none" w="sm" len="sm"/>
          </a:ln>
        </p:spPr>
      </p:pic>
      <p:pic>
        <p:nvPicPr>
          <p:cNvPr id="576" name="Google Shape;576;g11d86b477c4_0_76">
            <a:hlinkClick r:id="rId9"/>
          </p:cNvPr>
          <p:cNvPicPr preferRelativeResize="0"/>
          <p:nvPr/>
        </p:nvPicPr>
        <p:blipFill>
          <a:blip r:embed="rId10">
            <a:alphaModFix/>
          </a:blip>
          <a:stretch>
            <a:fillRect/>
          </a:stretch>
        </p:blipFill>
        <p:spPr>
          <a:xfrm>
            <a:off x="6873868" y="4967687"/>
            <a:ext cx="1715324" cy="1662299"/>
          </a:xfrm>
          <a:prstGeom prst="rect">
            <a:avLst/>
          </a:prstGeom>
          <a:noFill/>
          <a:ln w="9525" cap="flat" cmpd="sng">
            <a:solidFill>
              <a:schemeClr val="lt1"/>
            </a:solidFill>
            <a:prstDash val="solid"/>
            <a:round/>
            <a:headEnd type="none" w="sm" len="sm"/>
            <a:tailEnd type="none" w="sm" len="sm"/>
          </a:ln>
        </p:spPr>
      </p:pic>
      <p:pic>
        <p:nvPicPr>
          <p:cNvPr id="577" name="Google Shape;577;g11d86b477c4_0_76">
            <a:hlinkClick r:id="rId11"/>
          </p:cNvPr>
          <p:cNvPicPr preferRelativeResize="0"/>
          <p:nvPr/>
        </p:nvPicPr>
        <p:blipFill>
          <a:blip r:embed="rId12">
            <a:alphaModFix/>
          </a:blip>
          <a:stretch>
            <a:fillRect/>
          </a:stretch>
        </p:blipFill>
        <p:spPr>
          <a:xfrm>
            <a:off x="5070698" y="5453911"/>
            <a:ext cx="1219088" cy="1274863"/>
          </a:xfrm>
          <a:prstGeom prst="rect">
            <a:avLst/>
          </a:prstGeom>
          <a:noFill/>
          <a:ln>
            <a:noFill/>
          </a:ln>
        </p:spPr>
      </p:pic>
      <p:pic>
        <p:nvPicPr>
          <p:cNvPr id="578" name="Google Shape;578;g11d86b477c4_0_76">
            <a:hlinkClick r:id="rId13"/>
          </p:cNvPr>
          <p:cNvPicPr preferRelativeResize="0"/>
          <p:nvPr/>
        </p:nvPicPr>
        <p:blipFill>
          <a:blip r:embed="rId14">
            <a:alphaModFix/>
          </a:blip>
          <a:stretch>
            <a:fillRect/>
          </a:stretch>
        </p:blipFill>
        <p:spPr>
          <a:xfrm>
            <a:off x="925000" y="5494017"/>
            <a:ext cx="2460625" cy="1194651"/>
          </a:xfrm>
          <a:prstGeom prst="rect">
            <a:avLst/>
          </a:prstGeom>
          <a:noFill/>
          <a:ln>
            <a:noFill/>
          </a:ln>
        </p:spPr>
      </p:pic>
      <p:sp>
        <p:nvSpPr>
          <p:cNvPr id="579" name="Google Shape;579;g11d86b477c4_0_76"/>
          <p:cNvSpPr txBox="1"/>
          <p:nvPr/>
        </p:nvSpPr>
        <p:spPr>
          <a:xfrm>
            <a:off x="488700" y="1905000"/>
            <a:ext cx="8331900" cy="1662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Xarxes professionals: Linkedin</a:t>
            </a:r>
            <a:endParaRPr sz="2400" i="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Xarxes socials: Twitter, Facebook, Instagram</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Xarxes internes: </a:t>
            </a:r>
            <a:r>
              <a:rPr lang="ca-ES" sz="2400" u="sng">
                <a:solidFill>
                  <a:schemeClr val="hlink"/>
                </a:solidFill>
                <a:latin typeface="Calibri"/>
                <a:ea typeface="Calibri"/>
                <a:cs typeface="Calibri"/>
                <a:sym typeface="Calibri"/>
                <a:hlinkClick r:id="rId15"/>
              </a:rPr>
              <a:t>Teams</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16"/>
              </a:rPr>
              <a:t>Workspaces de Google</a:t>
            </a:r>
            <a:r>
              <a:rPr lang="ca-ES" sz="2400">
                <a:solidFill>
                  <a:schemeClr val="dk1"/>
                </a:solidFill>
                <a:latin typeface="Calibri"/>
                <a:ea typeface="Calibri"/>
                <a:cs typeface="Calibri"/>
                <a:sym typeface="Calibri"/>
              </a:rPr>
              <a:t>, </a:t>
            </a:r>
            <a:r>
              <a:rPr lang="ca-ES" sz="2400" u="sng">
                <a:solidFill>
                  <a:schemeClr val="hlink"/>
                </a:solidFill>
                <a:latin typeface="Calibri"/>
                <a:ea typeface="Calibri"/>
                <a:cs typeface="Calibri"/>
                <a:sym typeface="Calibri"/>
                <a:hlinkClick r:id="rId17"/>
              </a:rPr>
              <a:t>Yammer</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Grups o canals: Telegram, WhatsApp</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11eb52a761e_0_266"/>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g11eb52a761e_0_266"/>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Amb què aprens?</a:t>
            </a:r>
            <a:endParaRPr/>
          </a:p>
        </p:txBody>
      </p:sp>
      <p:sp>
        <p:nvSpPr>
          <p:cNvPr id="586" name="Google Shape;586;g11eb52a761e_0_266"/>
          <p:cNvSpPr txBox="1"/>
          <p:nvPr/>
        </p:nvSpPr>
        <p:spPr>
          <a:xfrm>
            <a:off x="569125" y="2417525"/>
            <a:ext cx="3771900" cy="431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600">
              <a:solidFill>
                <a:srgbClr val="000000"/>
              </a:solidFill>
              <a:latin typeface="Quattrocento Sans"/>
              <a:ea typeface="Quattrocento Sans"/>
              <a:cs typeface="Quattrocento Sans"/>
              <a:sym typeface="Quattrocento Sans"/>
            </a:endParaRPr>
          </a:p>
        </p:txBody>
      </p:sp>
      <p:sp>
        <p:nvSpPr>
          <p:cNvPr id="587" name="Google Shape;587;g11eb52a761e_0_266"/>
          <p:cNvSpPr txBox="1"/>
          <p:nvPr/>
        </p:nvSpPr>
        <p:spPr>
          <a:xfrm>
            <a:off x="488625" y="1067825"/>
            <a:ext cx="8331900" cy="615600"/>
          </a:xfrm>
          <a:prstGeom prst="rect">
            <a:avLst/>
          </a:prstGeom>
          <a:noFill/>
          <a:ln w="28575" cap="flat" cmpd="sng">
            <a:solidFill>
              <a:schemeClr val="dk1"/>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ca-ES" sz="2800" b="1">
                <a:solidFill>
                  <a:srgbClr val="A1002C"/>
                </a:solidFill>
                <a:latin typeface="Calibri"/>
                <a:ea typeface="Calibri"/>
                <a:cs typeface="Calibri"/>
                <a:sym typeface="Calibri"/>
              </a:rPr>
              <a:t>ADMINISTRACIÓ DEL TEMPS-PRODUCTIVITAT</a:t>
            </a:r>
            <a:endParaRPr sz="2800" b="1">
              <a:solidFill>
                <a:srgbClr val="A1002C"/>
              </a:solidFill>
              <a:latin typeface="Calibri"/>
              <a:ea typeface="Calibri"/>
              <a:cs typeface="Calibri"/>
              <a:sym typeface="Calibri"/>
            </a:endParaRPr>
          </a:p>
        </p:txBody>
      </p:sp>
      <p:sp>
        <p:nvSpPr>
          <p:cNvPr id="588" name="Google Shape;588;g11eb52a761e_0_266"/>
          <p:cNvSpPr txBox="1"/>
          <p:nvPr/>
        </p:nvSpPr>
        <p:spPr>
          <a:xfrm>
            <a:off x="488700" y="1905000"/>
            <a:ext cx="8331900" cy="1508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Gestors de tasques: Trello, Planner, Google Calendar, </a:t>
            </a:r>
            <a:r>
              <a:rPr lang="ca-ES" sz="2400" u="sng">
                <a:solidFill>
                  <a:schemeClr val="hlink"/>
                </a:solidFill>
                <a:latin typeface="Calibri"/>
                <a:ea typeface="Calibri"/>
                <a:cs typeface="Calibri"/>
                <a:sym typeface="Calibri"/>
                <a:hlinkClick r:id="rId3"/>
              </a:rPr>
              <a:t>Google Tasks</a:t>
            </a:r>
            <a:r>
              <a:rPr lang="ca-ES" sz="2400">
                <a:solidFill>
                  <a:schemeClr val="dk1"/>
                </a:solidFill>
                <a:latin typeface="Calibri"/>
                <a:ea typeface="Calibri"/>
                <a:cs typeface="Calibri"/>
                <a:sym typeface="Calibri"/>
              </a:rPr>
              <a:t>, Google Keep, </a:t>
            </a:r>
            <a:r>
              <a:rPr lang="ca-ES" sz="2400" u="sng">
                <a:solidFill>
                  <a:schemeClr val="hlink"/>
                </a:solidFill>
                <a:latin typeface="Calibri"/>
                <a:ea typeface="Calibri"/>
                <a:cs typeface="Calibri"/>
                <a:sym typeface="Calibri"/>
                <a:hlinkClick r:id="rId4"/>
              </a:rPr>
              <a:t>Taskade</a:t>
            </a:r>
            <a:r>
              <a:rPr lang="ca-ES" sz="2400" i="1">
                <a:solidFill>
                  <a:schemeClr val="dk1"/>
                </a:solidFill>
                <a:latin typeface="Calibri"/>
                <a:ea typeface="Calibri"/>
                <a:cs typeface="Calibri"/>
                <a:sym typeface="Calibri"/>
              </a:rPr>
              <a:t>, </a:t>
            </a:r>
            <a:r>
              <a:rPr lang="ca-ES" sz="2400">
                <a:solidFill>
                  <a:schemeClr val="dk1"/>
                </a:solidFill>
                <a:latin typeface="Calibri"/>
                <a:ea typeface="Calibri"/>
                <a:cs typeface="Calibri"/>
                <a:sym typeface="Calibri"/>
              </a:rPr>
              <a:t>full de càlcul, document</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ca-ES" sz="2400">
                <a:solidFill>
                  <a:schemeClr val="dk1"/>
                </a:solidFill>
                <a:latin typeface="Calibri"/>
                <a:ea typeface="Calibri"/>
                <a:cs typeface="Calibri"/>
                <a:sym typeface="Calibri"/>
              </a:rPr>
              <a:t>Controladors de temps: Toggl, </a:t>
            </a:r>
            <a:r>
              <a:rPr lang="ca-ES" sz="2400" u="sng">
                <a:solidFill>
                  <a:schemeClr val="hlink"/>
                </a:solidFill>
                <a:latin typeface="Calibri"/>
                <a:ea typeface="Calibri"/>
                <a:cs typeface="Calibri"/>
                <a:sym typeface="Calibri"/>
                <a:hlinkClick r:id="rId5"/>
              </a:rPr>
              <a:t>Clockify</a:t>
            </a:r>
            <a:endParaRPr sz="2400">
              <a:solidFill>
                <a:schemeClr val="dk1"/>
              </a:solidFill>
              <a:latin typeface="Calibri"/>
              <a:ea typeface="Calibri"/>
              <a:cs typeface="Calibri"/>
              <a:sym typeface="Calibri"/>
            </a:endParaRPr>
          </a:p>
          <a:p>
            <a:pPr marL="457200" lvl="0" indent="0" algn="l" rtl="0">
              <a:spcBef>
                <a:spcPts val="0"/>
              </a:spcBef>
              <a:spcAft>
                <a:spcPts val="0"/>
              </a:spcAft>
              <a:buNone/>
            </a:pPr>
            <a:endParaRPr/>
          </a:p>
        </p:txBody>
      </p:sp>
      <p:pic>
        <p:nvPicPr>
          <p:cNvPr id="589" name="Google Shape;589;g11eb52a761e_0_266">
            <a:hlinkClick r:id="rId6"/>
          </p:cNvPr>
          <p:cNvPicPr preferRelativeResize="0"/>
          <p:nvPr/>
        </p:nvPicPr>
        <p:blipFill>
          <a:blip r:embed="rId7">
            <a:alphaModFix/>
          </a:blip>
          <a:stretch>
            <a:fillRect/>
          </a:stretch>
        </p:blipFill>
        <p:spPr>
          <a:xfrm>
            <a:off x="721526" y="3866526"/>
            <a:ext cx="2489533" cy="765800"/>
          </a:xfrm>
          <a:prstGeom prst="rect">
            <a:avLst/>
          </a:prstGeom>
          <a:noFill/>
          <a:ln>
            <a:noFill/>
          </a:ln>
        </p:spPr>
      </p:pic>
      <p:pic>
        <p:nvPicPr>
          <p:cNvPr id="590" name="Google Shape;590;g11eb52a761e_0_266">
            <a:hlinkClick r:id="rId8"/>
          </p:cNvPr>
          <p:cNvPicPr preferRelativeResize="0"/>
          <p:nvPr/>
        </p:nvPicPr>
        <p:blipFill>
          <a:blip r:embed="rId9">
            <a:alphaModFix/>
          </a:blip>
          <a:stretch>
            <a:fillRect/>
          </a:stretch>
        </p:blipFill>
        <p:spPr>
          <a:xfrm>
            <a:off x="2284986" y="5085450"/>
            <a:ext cx="1786959" cy="1197800"/>
          </a:xfrm>
          <a:prstGeom prst="rect">
            <a:avLst/>
          </a:prstGeom>
          <a:noFill/>
          <a:ln>
            <a:noFill/>
          </a:ln>
        </p:spPr>
      </p:pic>
      <p:grpSp>
        <p:nvGrpSpPr>
          <p:cNvPr id="591" name="Google Shape;591;g11eb52a761e_0_266"/>
          <p:cNvGrpSpPr/>
          <p:nvPr/>
        </p:nvGrpSpPr>
        <p:grpSpPr>
          <a:xfrm>
            <a:off x="4629067" y="3866543"/>
            <a:ext cx="3146128" cy="765764"/>
            <a:chOff x="4893525" y="3797475"/>
            <a:chExt cx="3244100" cy="859250"/>
          </a:xfrm>
        </p:grpSpPr>
        <p:pic>
          <p:nvPicPr>
            <p:cNvPr id="592" name="Google Shape;592;g11eb52a761e_0_266">
              <a:hlinkClick r:id="rId10"/>
            </p:cNvPr>
            <p:cNvPicPr preferRelativeResize="0"/>
            <p:nvPr/>
          </p:nvPicPr>
          <p:blipFill rotWithShape="1">
            <a:blip r:embed="rId11">
              <a:alphaModFix/>
            </a:blip>
            <a:srcRect t="9181" r="7106"/>
            <a:stretch/>
          </p:blipFill>
          <p:spPr>
            <a:xfrm>
              <a:off x="5444675" y="3797475"/>
              <a:ext cx="2692949" cy="859250"/>
            </a:xfrm>
            <a:prstGeom prst="rect">
              <a:avLst/>
            </a:prstGeom>
            <a:noFill/>
            <a:ln>
              <a:noFill/>
            </a:ln>
          </p:spPr>
        </p:pic>
        <p:pic>
          <p:nvPicPr>
            <p:cNvPr id="593" name="Google Shape;593;g11eb52a761e_0_266">
              <a:hlinkClick r:id="rId12"/>
            </p:cNvPr>
            <p:cNvPicPr preferRelativeResize="0"/>
            <p:nvPr/>
          </p:nvPicPr>
          <p:blipFill>
            <a:blip r:embed="rId13">
              <a:alphaModFix/>
            </a:blip>
            <a:stretch>
              <a:fillRect/>
            </a:stretch>
          </p:blipFill>
          <p:spPr>
            <a:xfrm>
              <a:off x="4893525" y="3797475"/>
              <a:ext cx="720450" cy="720450"/>
            </a:xfrm>
            <a:prstGeom prst="rect">
              <a:avLst/>
            </a:prstGeom>
            <a:noFill/>
            <a:ln>
              <a:noFill/>
            </a:ln>
          </p:spPr>
        </p:pic>
      </p:grpSp>
      <p:pic>
        <p:nvPicPr>
          <p:cNvPr id="594" name="Google Shape;594;g11eb52a761e_0_266">
            <a:hlinkClick r:id="rId14"/>
          </p:cNvPr>
          <p:cNvPicPr preferRelativeResize="0"/>
          <p:nvPr/>
        </p:nvPicPr>
        <p:blipFill>
          <a:blip r:embed="rId15">
            <a:alphaModFix/>
          </a:blip>
          <a:stretch>
            <a:fillRect/>
          </a:stretch>
        </p:blipFill>
        <p:spPr>
          <a:xfrm>
            <a:off x="5224450" y="5271168"/>
            <a:ext cx="3190944" cy="6342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11db831ea68_1_1"/>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g11db831ea68_1_1"/>
          <p:cNvSpPr txBox="1"/>
          <p:nvPr/>
        </p:nvSpPr>
        <p:spPr>
          <a:xfrm>
            <a:off x="521550" y="1938350"/>
            <a:ext cx="81009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ELS 10 PUNTS </a:t>
            </a:r>
            <a:endParaRPr sz="5600" b="1">
              <a:solidFill>
                <a:srgbClr val="A1002C"/>
              </a:solidFill>
              <a:latin typeface="Calibri"/>
              <a:ea typeface="Calibri"/>
              <a:cs typeface="Calibri"/>
              <a:sym typeface="Calibri"/>
            </a:endParaRPr>
          </a:p>
          <a:p>
            <a:pPr marL="0" lvl="0" indent="0" algn="ctr" rtl="0">
              <a:spcBef>
                <a:spcPts val="0"/>
              </a:spcBef>
              <a:spcAft>
                <a:spcPts val="0"/>
              </a:spcAft>
              <a:buNone/>
            </a:pPr>
            <a:r>
              <a:rPr lang="ca-ES" sz="5600" b="1">
                <a:solidFill>
                  <a:srgbClr val="A1002C"/>
                </a:solidFill>
                <a:latin typeface="Calibri"/>
                <a:ea typeface="Calibri"/>
                <a:cs typeface="Calibri"/>
                <a:sym typeface="Calibri"/>
              </a:rPr>
              <a:t>QUE HAS DE RECORDAR</a:t>
            </a:r>
            <a:endParaRPr>
              <a:solidFill>
                <a:srgbClr val="A1002C"/>
              </a:solidFill>
            </a:endParaRPr>
          </a:p>
        </p:txBody>
      </p:sp>
      <p:pic>
        <p:nvPicPr>
          <p:cNvPr id="601" name="Google Shape;601;g11db831ea68_1_1"/>
          <p:cNvPicPr preferRelativeResize="0"/>
          <p:nvPr/>
        </p:nvPicPr>
        <p:blipFill>
          <a:blip r:embed="rId3">
            <a:alphaModFix/>
          </a:blip>
          <a:stretch>
            <a:fillRect/>
          </a:stretch>
        </p:blipFill>
        <p:spPr>
          <a:xfrm>
            <a:off x="5362575" y="3109900"/>
            <a:ext cx="3790950" cy="37909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11eb52a761e_0_223"/>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g11eb52a761e_0_223"/>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Els 10 punts que has de recordar</a:t>
            </a:r>
            <a:endParaRPr/>
          </a:p>
        </p:txBody>
      </p:sp>
      <p:pic>
        <p:nvPicPr>
          <p:cNvPr id="608" name="Google Shape;608;g11eb52a761e_0_223"/>
          <p:cNvPicPr preferRelativeResize="0"/>
          <p:nvPr/>
        </p:nvPicPr>
        <p:blipFill>
          <a:blip r:embed="rId3">
            <a:alphaModFix/>
          </a:blip>
          <a:stretch>
            <a:fillRect/>
          </a:stretch>
        </p:blipFill>
        <p:spPr>
          <a:xfrm>
            <a:off x="7296075" y="5010150"/>
            <a:ext cx="1847925" cy="1847925"/>
          </a:xfrm>
          <a:prstGeom prst="rect">
            <a:avLst/>
          </a:prstGeom>
          <a:noFill/>
          <a:ln>
            <a:noFill/>
          </a:ln>
        </p:spPr>
      </p:pic>
      <p:sp>
        <p:nvSpPr>
          <p:cNvPr id="609" name="Google Shape;609;g11eb52a761e_0_223"/>
          <p:cNvSpPr txBox="1"/>
          <p:nvPr/>
        </p:nvSpPr>
        <p:spPr>
          <a:xfrm>
            <a:off x="350100" y="1143000"/>
            <a:ext cx="8443800" cy="5743200"/>
          </a:xfrm>
          <a:prstGeom prst="rect">
            <a:avLst/>
          </a:prstGeom>
          <a:noFill/>
          <a:ln>
            <a:noFill/>
          </a:ln>
        </p:spPr>
        <p:txBody>
          <a:bodyPr spcFirstLastPara="1" wrap="square" lIns="91425" tIns="91425" rIns="91425" bIns="91425" anchor="t" anchorCtr="0">
            <a:spAutoFit/>
          </a:bodyPr>
          <a:lstStyle/>
          <a:p>
            <a:pPr marL="914400" lvl="0" indent="-381000" algn="l" rtl="0">
              <a:lnSpc>
                <a:spcPct val="115000"/>
              </a:lnSpc>
              <a:spcBef>
                <a:spcPts val="0"/>
              </a:spcBef>
              <a:spcAft>
                <a:spcPts val="0"/>
              </a:spcAft>
              <a:buClr>
                <a:srgbClr val="202124"/>
              </a:buClr>
              <a:buSzPts val="2400"/>
              <a:buFont typeface="Calibri"/>
              <a:buAutoNum type="arabicPeriod"/>
            </a:pPr>
            <a:r>
              <a:rPr lang="ca-ES" sz="2400">
                <a:solidFill>
                  <a:srgbClr val="202124"/>
                </a:solidFill>
                <a:highlight>
                  <a:schemeClr val="lt1"/>
                </a:highlight>
                <a:latin typeface="Calibri"/>
                <a:ea typeface="Calibri"/>
                <a:cs typeface="Calibri"/>
                <a:sym typeface="Calibri"/>
              </a:rPr>
              <a:t>Menys és més! No caiguis en la temptació i dóna-li una volta al que vols aprendre considerant la teva situació particular (limitacions i possibilitats). </a:t>
            </a:r>
            <a:r>
              <a:rPr lang="ca-ES" sz="2400" b="1">
                <a:solidFill>
                  <a:srgbClr val="202124"/>
                </a:solidFill>
                <a:highlight>
                  <a:schemeClr val="lt1"/>
                </a:highlight>
                <a:latin typeface="Calibri"/>
                <a:ea typeface="Calibri"/>
                <a:cs typeface="Calibri"/>
                <a:sym typeface="Calibri"/>
              </a:rPr>
              <a:t>Porta a terme una INVERSIÓ SEGURA!</a:t>
            </a:r>
            <a:endParaRPr sz="2400" b="1">
              <a:solidFill>
                <a:srgbClr val="202124"/>
              </a:solidFill>
              <a:highlight>
                <a:schemeClr val="lt1"/>
              </a:highlight>
              <a:latin typeface="Calibri"/>
              <a:ea typeface="Calibri"/>
              <a:cs typeface="Calibri"/>
              <a:sym typeface="Calibri"/>
            </a:endParaRPr>
          </a:p>
          <a:p>
            <a:pPr marL="914400" marR="38100" lvl="0" indent="-381000" algn="just" rtl="0">
              <a:lnSpc>
                <a:spcPct val="128571"/>
              </a:lnSpc>
              <a:spcBef>
                <a:spcPts val="0"/>
              </a:spcBef>
              <a:spcAft>
                <a:spcPts val="0"/>
              </a:spcAft>
              <a:buClr>
                <a:srgbClr val="202124"/>
              </a:buClr>
              <a:buSzPts val="2400"/>
              <a:buFont typeface="Calibri"/>
              <a:buAutoNum type="arabicPeriod"/>
            </a:pPr>
            <a:r>
              <a:rPr lang="ca-ES" sz="2400">
                <a:solidFill>
                  <a:srgbClr val="202124"/>
                </a:solidFill>
                <a:latin typeface="Calibri"/>
                <a:ea typeface="Calibri"/>
                <a:cs typeface="Calibri"/>
                <a:sym typeface="Calibri"/>
              </a:rPr>
              <a:t>Estableix-te </a:t>
            </a:r>
            <a:r>
              <a:rPr lang="ca-ES" sz="2400" b="1">
                <a:solidFill>
                  <a:srgbClr val="202124"/>
                </a:solidFill>
                <a:latin typeface="Calibri"/>
                <a:ea typeface="Calibri"/>
                <a:cs typeface="Calibri"/>
                <a:sym typeface="Calibri"/>
              </a:rPr>
              <a:t>metes d'aprenentatge possibles i a curt termini</a:t>
            </a:r>
            <a:r>
              <a:rPr lang="ca-ES" sz="2400">
                <a:solidFill>
                  <a:srgbClr val="202124"/>
                </a:solidFill>
                <a:latin typeface="Calibri"/>
                <a:ea typeface="Calibri"/>
                <a:cs typeface="Calibri"/>
                <a:sym typeface="Calibri"/>
              </a:rPr>
              <a:t>, buscant el format que et vagi millor.</a:t>
            </a:r>
            <a:endParaRPr sz="2400" b="1">
              <a:solidFill>
                <a:srgbClr val="202124"/>
              </a:solidFill>
              <a:highlight>
                <a:schemeClr val="lt1"/>
              </a:highlight>
              <a:latin typeface="Calibri"/>
              <a:ea typeface="Calibri"/>
              <a:cs typeface="Calibri"/>
              <a:sym typeface="Calibri"/>
            </a:endParaRPr>
          </a:p>
          <a:p>
            <a:pPr marL="914400" lvl="0" indent="-381000" algn="l" rtl="0">
              <a:lnSpc>
                <a:spcPct val="115000"/>
              </a:lnSpc>
              <a:spcBef>
                <a:spcPts val="0"/>
              </a:spcBef>
              <a:spcAft>
                <a:spcPts val="0"/>
              </a:spcAft>
              <a:buClr>
                <a:srgbClr val="202124"/>
              </a:buClr>
              <a:buSzPts val="2400"/>
              <a:buFont typeface="Calibri"/>
              <a:buAutoNum type="arabicPeriod"/>
            </a:pPr>
            <a:r>
              <a:rPr lang="ca-ES" sz="2400">
                <a:solidFill>
                  <a:srgbClr val="202124"/>
                </a:solidFill>
                <a:highlight>
                  <a:schemeClr val="lt1"/>
                </a:highlight>
                <a:latin typeface="Calibri"/>
                <a:ea typeface="Calibri"/>
                <a:cs typeface="Calibri"/>
                <a:sym typeface="Calibri"/>
              </a:rPr>
              <a:t>Respon a les teves expectatives i necessitats sense perdre el nord (</a:t>
            </a:r>
            <a:r>
              <a:rPr lang="ca-ES" sz="2400" b="1">
                <a:solidFill>
                  <a:srgbClr val="202124"/>
                </a:solidFill>
                <a:highlight>
                  <a:schemeClr val="lt1"/>
                </a:highlight>
                <a:latin typeface="Calibri"/>
                <a:ea typeface="Calibri"/>
                <a:cs typeface="Calibri"/>
                <a:sym typeface="Calibri"/>
              </a:rPr>
              <a:t>sigues realista per evitar frustracions</a:t>
            </a:r>
            <a:r>
              <a:rPr lang="ca-ES" sz="2400">
                <a:solidFill>
                  <a:srgbClr val="202124"/>
                </a:solidFill>
                <a:highlight>
                  <a:schemeClr val="lt1"/>
                </a:highlight>
                <a:latin typeface="Calibri"/>
                <a:ea typeface="Calibri"/>
                <a:cs typeface="Calibri"/>
                <a:sym typeface="Calibri"/>
              </a:rPr>
              <a:t>).</a:t>
            </a:r>
            <a:endParaRPr sz="2400">
              <a:solidFill>
                <a:srgbClr val="202124"/>
              </a:solidFill>
              <a:highlight>
                <a:schemeClr val="lt1"/>
              </a:highlight>
              <a:latin typeface="Calibri"/>
              <a:ea typeface="Calibri"/>
              <a:cs typeface="Calibri"/>
              <a:sym typeface="Calibri"/>
            </a:endParaRPr>
          </a:p>
          <a:p>
            <a:pPr marL="914400" marR="38100" lvl="0" indent="-381000" algn="l" rtl="0">
              <a:lnSpc>
                <a:spcPct val="115000"/>
              </a:lnSpc>
              <a:spcBef>
                <a:spcPts val="0"/>
              </a:spcBef>
              <a:spcAft>
                <a:spcPts val="0"/>
              </a:spcAft>
              <a:buClr>
                <a:srgbClr val="202124"/>
              </a:buClr>
              <a:buSzPts val="2400"/>
              <a:buFont typeface="Calibri"/>
              <a:buAutoNum type="arabicPeriod"/>
            </a:pPr>
            <a:r>
              <a:rPr lang="ca-ES" sz="2400">
                <a:solidFill>
                  <a:srgbClr val="202124"/>
                </a:solidFill>
                <a:latin typeface="Calibri"/>
                <a:ea typeface="Calibri"/>
                <a:cs typeface="Calibri"/>
                <a:sym typeface="Calibri"/>
              </a:rPr>
              <a:t>Equilibra l’</a:t>
            </a:r>
            <a:r>
              <a:rPr lang="ca-ES" sz="2400" b="1">
                <a:solidFill>
                  <a:srgbClr val="202124"/>
                </a:solidFill>
                <a:latin typeface="Calibri"/>
                <a:ea typeface="Calibri"/>
                <a:cs typeface="Calibri"/>
                <a:sym typeface="Calibri"/>
              </a:rPr>
              <a:t>aprendre per plaer</a:t>
            </a:r>
            <a:r>
              <a:rPr lang="ca-ES" sz="2400">
                <a:solidFill>
                  <a:srgbClr val="202124"/>
                </a:solidFill>
                <a:latin typeface="Calibri"/>
                <a:ea typeface="Calibri"/>
                <a:cs typeface="Calibri"/>
                <a:sym typeface="Calibri"/>
              </a:rPr>
              <a:t> i l’aprendre per deure, sempre que et sigui possible.</a:t>
            </a:r>
            <a:endParaRPr sz="2400">
              <a:solidFill>
                <a:srgbClr val="202124"/>
              </a:solidFill>
              <a:latin typeface="Calibri"/>
              <a:ea typeface="Calibri"/>
              <a:cs typeface="Calibri"/>
              <a:sym typeface="Calibri"/>
            </a:endParaRPr>
          </a:p>
          <a:p>
            <a:pPr marL="0" marR="38100" lvl="0" indent="0" algn="l" rtl="0">
              <a:lnSpc>
                <a:spcPct val="115000"/>
              </a:lnSpc>
              <a:spcBef>
                <a:spcPts val="0"/>
              </a:spcBef>
              <a:spcAft>
                <a:spcPts val="0"/>
              </a:spcAft>
              <a:buNone/>
            </a:pPr>
            <a:endParaRPr sz="2400">
              <a:solidFill>
                <a:srgbClr val="202124"/>
              </a:solidFill>
              <a:latin typeface="Calibri"/>
              <a:ea typeface="Calibri"/>
              <a:cs typeface="Calibri"/>
              <a:sym typeface="Calibri"/>
            </a:endParaRPr>
          </a:p>
          <a:p>
            <a:pPr marL="914400" marR="38100" lvl="0" indent="0" algn="l" rtl="0">
              <a:lnSpc>
                <a:spcPct val="128571"/>
              </a:lnSpc>
              <a:spcBef>
                <a:spcPts val="0"/>
              </a:spcBef>
              <a:spcAft>
                <a:spcPts val="0"/>
              </a:spcAft>
              <a:buNone/>
            </a:pPr>
            <a:endParaRPr sz="2100">
              <a:solidFill>
                <a:srgbClr val="202124"/>
              </a:solidFill>
            </a:endParaRPr>
          </a:p>
          <a:p>
            <a:pPr marL="914400" marR="38100" lvl="0" indent="0" algn="l" rtl="0">
              <a:lnSpc>
                <a:spcPct val="115000"/>
              </a:lnSpc>
              <a:spcBef>
                <a:spcPts val="0"/>
              </a:spcBef>
              <a:spcAft>
                <a:spcPts val="0"/>
              </a:spcAft>
              <a:buNone/>
            </a:pPr>
            <a:endParaRPr sz="2400">
              <a:solidFill>
                <a:srgbClr val="202124"/>
              </a:solidFill>
              <a:highlight>
                <a:schemeClr val="lt1"/>
              </a:highlight>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11eb52a761e_0_242"/>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g11eb52a761e_0_242"/>
          <p:cNvSpPr txBox="1"/>
          <p:nvPr/>
        </p:nvSpPr>
        <p:spPr>
          <a:xfrm>
            <a:off x="350100" y="1371600"/>
            <a:ext cx="8443800" cy="4303800"/>
          </a:xfrm>
          <a:prstGeom prst="rect">
            <a:avLst/>
          </a:prstGeom>
          <a:noFill/>
          <a:ln>
            <a:noFill/>
          </a:ln>
        </p:spPr>
        <p:txBody>
          <a:bodyPr spcFirstLastPara="1" wrap="square" lIns="91425" tIns="91425" rIns="91425" bIns="91425" anchor="t" anchorCtr="0">
            <a:spAutoFit/>
          </a:bodyPr>
          <a:lstStyle/>
          <a:p>
            <a:pPr marL="0" marR="38100" lvl="0" indent="457200" algn="just" rtl="0">
              <a:lnSpc>
                <a:spcPct val="115000"/>
              </a:lnSpc>
              <a:spcBef>
                <a:spcPts val="0"/>
              </a:spcBef>
              <a:spcAft>
                <a:spcPts val="0"/>
              </a:spcAft>
              <a:buNone/>
            </a:pPr>
            <a:r>
              <a:rPr lang="ca-ES" sz="2400">
                <a:solidFill>
                  <a:srgbClr val="202124"/>
                </a:solidFill>
                <a:latin typeface="Calibri"/>
                <a:ea typeface="Calibri"/>
                <a:cs typeface="Calibri"/>
                <a:sym typeface="Calibri"/>
              </a:rPr>
              <a:t>5. Busca </a:t>
            </a:r>
            <a:r>
              <a:rPr lang="ca-ES" sz="2400" b="1">
                <a:solidFill>
                  <a:srgbClr val="202124"/>
                </a:solidFill>
                <a:latin typeface="Calibri"/>
                <a:ea typeface="Calibri"/>
                <a:cs typeface="Calibri"/>
                <a:sym typeface="Calibri"/>
              </a:rPr>
              <a:t>recursos (in)formatius de qualitat</a:t>
            </a:r>
            <a:r>
              <a:rPr lang="ca-ES" sz="2400">
                <a:solidFill>
                  <a:srgbClr val="202124"/>
                </a:solidFill>
                <a:latin typeface="Calibri"/>
                <a:ea typeface="Calibri"/>
                <a:cs typeface="Calibri"/>
                <a:sym typeface="Calibri"/>
              </a:rPr>
              <a:t>, vàlids i actuals.</a:t>
            </a:r>
            <a:endParaRPr sz="2400">
              <a:solidFill>
                <a:srgbClr val="202124"/>
              </a:solidFill>
              <a:latin typeface="Calibri"/>
              <a:ea typeface="Calibri"/>
              <a:cs typeface="Calibri"/>
              <a:sym typeface="Calibri"/>
            </a:endParaRPr>
          </a:p>
          <a:p>
            <a:pPr marL="457200" marR="38100" lvl="0" indent="0" algn="just" rtl="0">
              <a:lnSpc>
                <a:spcPct val="128571"/>
              </a:lnSpc>
              <a:spcBef>
                <a:spcPts val="0"/>
              </a:spcBef>
              <a:spcAft>
                <a:spcPts val="0"/>
              </a:spcAft>
              <a:buNone/>
            </a:pPr>
            <a:r>
              <a:rPr lang="ca-ES" sz="2400">
                <a:solidFill>
                  <a:srgbClr val="202124"/>
                </a:solidFill>
                <a:latin typeface="Calibri"/>
                <a:ea typeface="Calibri"/>
                <a:cs typeface="Calibri"/>
                <a:sym typeface="Calibri"/>
              </a:rPr>
              <a:t>6. </a:t>
            </a:r>
            <a:r>
              <a:rPr lang="ca-ES" sz="2400" b="1">
                <a:solidFill>
                  <a:srgbClr val="202124"/>
                </a:solidFill>
                <a:latin typeface="Calibri"/>
                <a:ea typeface="Calibri"/>
                <a:cs typeface="Calibri"/>
                <a:sym typeface="Calibri"/>
              </a:rPr>
              <a:t>Cuida a la teva xarxa personal d’aprenentatge</a:t>
            </a:r>
            <a:r>
              <a:rPr lang="ca-ES" sz="2400">
                <a:solidFill>
                  <a:srgbClr val="202124"/>
                </a:solidFill>
                <a:latin typeface="Calibri"/>
                <a:ea typeface="Calibri"/>
                <a:cs typeface="Calibri"/>
                <a:sym typeface="Calibri"/>
              </a:rPr>
              <a:t>. I deixa't cuidar. Nodreix-la cada dia (o cada dos). </a:t>
            </a:r>
            <a:endParaRPr sz="2400">
              <a:solidFill>
                <a:srgbClr val="202124"/>
              </a:solidFill>
              <a:latin typeface="Calibri"/>
              <a:ea typeface="Calibri"/>
              <a:cs typeface="Calibri"/>
              <a:sym typeface="Calibri"/>
            </a:endParaRPr>
          </a:p>
          <a:p>
            <a:pPr marL="457200" marR="38100" lvl="0" indent="0" algn="just" rtl="0">
              <a:lnSpc>
                <a:spcPct val="128571"/>
              </a:lnSpc>
              <a:spcBef>
                <a:spcPts val="0"/>
              </a:spcBef>
              <a:spcAft>
                <a:spcPts val="0"/>
              </a:spcAft>
              <a:buNone/>
            </a:pPr>
            <a:r>
              <a:rPr lang="ca-ES" sz="2400">
                <a:solidFill>
                  <a:srgbClr val="202124"/>
                </a:solidFill>
                <a:latin typeface="Calibri"/>
                <a:ea typeface="Calibri"/>
                <a:cs typeface="Calibri"/>
                <a:sym typeface="Calibri"/>
              </a:rPr>
              <a:t>7. </a:t>
            </a:r>
            <a:r>
              <a:rPr lang="ca-ES" sz="2400" b="1">
                <a:solidFill>
                  <a:srgbClr val="202124"/>
                </a:solidFill>
                <a:latin typeface="Calibri"/>
                <a:ea typeface="Calibri"/>
                <a:cs typeface="Calibri"/>
                <a:sym typeface="Calibri"/>
              </a:rPr>
              <a:t>Tria la o les tecnologia/es amb fonament.</a:t>
            </a:r>
            <a:r>
              <a:rPr lang="ca-ES" sz="2400">
                <a:solidFill>
                  <a:srgbClr val="202124"/>
                </a:solidFill>
                <a:latin typeface="Calibri"/>
                <a:ea typeface="Calibri"/>
                <a:cs typeface="Calibri"/>
                <a:sym typeface="Calibri"/>
              </a:rPr>
              <a:t> Intenta que siguin accessibles, fàcils de gestionar, que et permetin actualitzar informacions i recursos amb facilitat i que tinguin una corba d'aprenentatge ràpida.</a:t>
            </a:r>
            <a:endParaRPr sz="2400">
              <a:solidFill>
                <a:srgbClr val="202124"/>
              </a:solidFill>
              <a:latin typeface="Calibri"/>
              <a:ea typeface="Calibri"/>
              <a:cs typeface="Calibri"/>
              <a:sym typeface="Calibri"/>
            </a:endParaRPr>
          </a:p>
          <a:p>
            <a:pPr marL="457200" marR="38100" lvl="0" indent="0" algn="just" rtl="0">
              <a:lnSpc>
                <a:spcPct val="128571"/>
              </a:lnSpc>
              <a:spcBef>
                <a:spcPts val="0"/>
              </a:spcBef>
              <a:spcAft>
                <a:spcPts val="0"/>
              </a:spcAft>
              <a:buNone/>
            </a:pPr>
            <a:r>
              <a:rPr lang="ca-ES" sz="2400">
                <a:solidFill>
                  <a:srgbClr val="202124"/>
                </a:solidFill>
                <a:latin typeface="Calibri"/>
                <a:ea typeface="Calibri"/>
                <a:cs typeface="Calibri"/>
                <a:sym typeface="Calibri"/>
              </a:rPr>
              <a:t>8.</a:t>
            </a:r>
            <a:r>
              <a:rPr lang="ca-ES" sz="2400" b="1">
                <a:solidFill>
                  <a:srgbClr val="202124"/>
                </a:solidFill>
                <a:latin typeface="Calibri"/>
                <a:ea typeface="Calibri"/>
                <a:cs typeface="Calibri"/>
                <a:sym typeface="Calibri"/>
              </a:rPr>
              <a:t> Recompensa’t pels teus èxits. </a:t>
            </a:r>
            <a:r>
              <a:rPr lang="ca-ES" sz="2400">
                <a:solidFill>
                  <a:srgbClr val="202124"/>
                </a:solidFill>
                <a:latin typeface="Calibri"/>
                <a:ea typeface="Calibri"/>
                <a:cs typeface="Calibri"/>
                <a:sym typeface="Calibri"/>
              </a:rPr>
              <a:t>Assaboreix l’assoliment de les teves fites d'aprenentatge! Pren-te un kit-kat!</a:t>
            </a:r>
            <a:endParaRPr sz="2400">
              <a:solidFill>
                <a:srgbClr val="202124"/>
              </a:solidFill>
              <a:latin typeface="Calibri"/>
              <a:ea typeface="Calibri"/>
              <a:cs typeface="Calibri"/>
              <a:sym typeface="Calibri"/>
            </a:endParaRPr>
          </a:p>
        </p:txBody>
      </p:sp>
      <p:sp>
        <p:nvSpPr>
          <p:cNvPr id="616" name="Google Shape;616;g11eb52a761e_0_242"/>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Els 10 punts que has de recordar</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11eb52a761e_0_257"/>
          <p:cNvSpPr/>
          <p:nvPr/>
        </p:nvSpPr>
        <p:spPr>
          <a:xfrm>
            <a:off x="6086400" y="2771775"/>
            <a:ext cx="3057600" cy="408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g11eb52a761e_0_257"/>
          <p:cNvSpPr txBox="1"/>
          <p:nvPr/>
        </p:nvSpPr>
        <p:spPr>
          <a:xfrm>
            <a:off x="350100" y="1143000"/>
            <a:ext cx="8443800" cy="4719300"/>
          </a:xfrm>
          <a:prstGeom prst="rect">
            <a:avLst/>
          </a:prstGeom>
          <a:noFill/>
          <a:ln>
            <a:noFill/>
          </a:ln>
        </p:spPr>
        <p:txBody>
          <a:bodyPr spcFirstLastPara="1" wrap="square" lIns="91425" tIns="91425" rIns="91425" bIns="91425" anchor="t" anchorCtr="0">
            <a:spAutoFit/>
          </a:bodyPr>
          <a:lstStyle/>
          <a:p>
            <a:pPr marL="457200" marR="38100" lvl="0" indent="0" algn="just" rtl="0">
              <a:lnSpc>
                <a:spcPct val="128571"/>
              </a:lnSpc>
              <a:spcBef>
                <a:spcPts val="0"/>
              </a:spcBef>
              <a:spcAft>
                <a:spcPts val="0"/>
              </a:spcAft>
              <a:buNone/>
            </a:pPr>
            <a:r>
              <a:rPr lang="ca-ES" sz="2400">
                <a:solidFill>
                  <a:srgbClr val="202124"/>
                </a:solidFill>
                <a:latin typeface="Calibri"/>
                <a:ea typeface="Calibri"/>
                <a:cs typeface="Calibri"/>
                <a:sym typeface="Calibri"/>
              </a:rPr>
              <a:t>9. Molt de compte amb la “titulitis”! Aposta per la “consoliditis”, és a dir, </a:t>
            </a:r>
            <a:r>
              <a:rPr lang="ca-ES" sz="2400" b="1">
                <a:solidFill>
                  <a:srgbClr val="202124"/>
                </a:solidFill>
                <a:latin typeface="Calibri"/>
                <a:ea typeface="Calibri"/>
                <a:cs typeface="Calibri"/>
                <a:sym typeface="Calibri"/>
              </a:rPr>
              <a:t>dedica temps i experiències per consolidar </a:t>
            </a:r>
            <a:r>
              <a:rPr lang="ca-ES" sz="2400">
                <a:solidFill>
                  <a:srgbClr val="202124"/>
                </a:solidFill>
                <a:latin typeface="Calibri"/>
                <a:ea typeface="Calibri"/>
                <a:cs typeface="Calibri"/>
                <a:sym typeface="Calibri"/>
              </a:rPr>
              <a:t>(interioritzar i aplicar en situacions reals) </a:t>
            </a:r>
            <a:r>
              <a:rPr lang="ca-ES" sz="2400" b="1">
                <a:solidFill>
                  <a:srgbClr val="202124"/>
                </a:solidFill>
                <a:latin typeface="Calibri"/>
                <a:ea typeface="Calibri"/>
                <a:cs typeface="Calibri"/>
                <a:sym typeface="Calibri"/>
              </a:rPr>
              <a:t>els teus aprenentatges.</a:t>
            </a:r>
            <a:endParaRPr sz="2400" b="1">
              <a:solidFill>
                <a:srgbClr val="202124"/>
              </a:solidFill>
              <a:latin typeface="Calibri"/>
              <a:ea typeface="Calibri"/>
              <a:cs typeface="Calibri"/>
              <a:sym typeface="Calibri"/>
            </a:endParaRPr>
          </a:p>
          <a:p>
            <a:pPr marL="457200" marR="38100" lvl="0" indent="0" algn="just" rtl="0">
              <a:lnSpc>
                <a:spcPct val="128571"/>
              </a:lnSpc>
              <a:spcBef>
                <a:spcPts val="0"/>
              </a:spcBef>
              <a:spcAft>
                <a:spcPts val="0"/>
              </a:spcAft>
              <a:buNone/>
            </a:pPr>
            <a:r>
              <a:rPr lang="ca-ES" sz="2400">
                <a:solidFill>
                  <a:srgbClr val="202124"/>
                </a:solidFill>
                <a:latin typeface="Calibri"/>
                <a:ea typeface="Calibri"/>
                <a:cs typeface="Calibri"/>
                <a:sym typeface="Calibri"/>
              </a:rPr>
              <a:t>10. Fora l'egoisme! Qui parteix i reparteix es queda amb la millor part. </a:t>
            </a:r>
            <a:r>
              <a:rPr lang="ca-ES" sz="2400" b="1">
                <a:solidFill>
                  <a:srgbClr val="202124"/>
                </a:solidFill>
                <a:latin typeface="Calibri"/>
                <a:ea typeface="Calibri"/>
                <a:cs typeface="Calibri"/>
                <a:sym typeface="Calibri"/>
              </a:rPr>
              <a:t>Expandeix els teus coneixements i comparteix!</a:t>
            </a:r>
            <a:endParaRPr sz="2400" b="1">
              <a:solidFill>
                <a:srgbClr val="202124"/>
              </a:solidFill>
              <a:latin typeface="Calibri"/>
              <a:ea typeface="Calibri"/>
              <a:cs typeface="Calibri"/>
              <a:sym typeface="Calibri"/>
            </a:endParaRPr>
          </a:p>
          <a:p>
            <a:pPr marL="914400" marR="38100" lvl="0" indent="0" algn="just" rtl="0">
              <a:lnSpc>
                <a:spcPct val="115000"/>
              </a:lnSpc>
              <a:spcBef>
                <a:spcPts val="0"/>
              </a:spcBef>
              <a:spcAft>
                <a:spcPts val="0"/>
              </a:spcAft>
              <a:buNone/>
            </a:pPr>
            <a:endParaRPr sz="2400">
              <a:solidFill>
                <a:srgbClr val="202124"/>
              </a:solidFill>
              <a:latin typeface="Calibri"/>
              <a:ea typeface="Calibri"/>
              <a:cs typeface="Calibri"/>
              <a:sym typeface="Calibri"/>
            </a:endParaRPr>
          </a:p>
          <a:p>
            <a:pPr marL="0" marR="38100" lvl="0" indent="0" algn="just" rtl="0">
              <a:lnSpc>
                <a:spcPct val="128571"/>
              </a:lnSpc>
              <a:spcBef>
                <a:spcPts val="0"/>
              </a:spcBef>
              <a:spcAft>
                <a:spcPts val="0"/>
              </a:spcAft>
              <a:buNone/>
            </a:pPr>
            <a:endParaRPr sz="2400">
              <a:solidFill>
                <a:srgbClr val="202124"/>
              </a:solidFill>
              <a:latin typeface="Calibri"/>
              <a:ea typeface="Calibri"/>
              <a:cs typeface="Calibri"/>
              <a:sym typeface="Calibri"/>
            </a:endParaRPr>
          </a:p>
          <a:p>
            <a:pPr marL="914400" marR="38100" lvl="0" indent="0" algn="just" rtl="0">
              <a:lnSpc>
                <a:spcPct val="128571"/>
              </a:lnSpc>
              <a:spcBef>
                <a:spcPts val="0"/>
              </a:spcBef>
              <a:spcAft>
                <a:spcPts val="0"/>
              </a:spcAft>
              <a:buNone/>
            </a:pPr>
            <a:endParaRPr sz="2100">
              <a:solidFill>
                <a:srgbClr val="202124"/>
              </a:solidFill>
            </a:endParaRPr>
          </a:p>
          <a:p>
            <a:pPr marL="914400" marR="38100" lvl="0" indent="0" algn="just" rtl="0">
              <a:lnSpc>
                <a:spcPct val="115000"/>
              </a:lnSpc>
              <a:spcBef>
                <a:spcPts val="0"/>
              </a:spcBef>
              <a:spcAft>
                <a:spcPts val="0"/>
              </a:spcAft>
              <a:buNone/>
            </a:pPr>
            <a:endParaRPr sz="2400">
              <a:solidFill>
                <a:srgbClr val="202124"/>
              </a:solidFill>
              <a:highlight>
                <a:schemeClr val="lt1"/>
              </a:highlight>
              <a:latin typeface="Calibri"/>
              <a:ea typeface="Calibri"/>
              <a:cs typeface="Calibri"/>
              <a:sym typeface="Calibri"/>
            </a:endParaRPr>
          </a:p>
        </p:txBody>
      </p:sp>
      <p:pic>
        <p:nvPicPr>
          <p:cNvPr id="623" name="Google Shape;623;g11eb52a761e_0_257"/>
          <p:cNvPicPr preferRelativeResize="0"/>
          <p:nvPr/>
        </p:nvPicPr>
        <p:blipFill>
          <a:blip r:embed="rId3">
            <a:alphaModFix/>
          </a:blip>
          <a:stretch>
            <a:fillRect/>
          </a:stretch>
        </p:blipFill>
        <p:spPr>
          <a:xfrm>
            <a:off x="6654625" y="4368625"/>
            <a:ext cx="2489363" cy="2489363"/>
          </a:xfrm>
          <a:prstGeom prst="rect">
            <a:avLst/>
          </a:prstGeom>
          <a:noFill/>
          <a:ln>
            <a:noFill/>
          </a:ln>
        </p:spPr>
      </p:pic>
      <p:sp>
        <p:nvSpPr>
          <p:cNvPr id="624" name="Google Shape;624;g11eb52a761e_0_257"/>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Els 10 punts que has de recordar</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11db831ea68_1_52"/>
          <p:cNvSpPr/>
          <p:nvPr/>
        </p:nvSpPr>
        <p:spPr>
          <a:xfrm>
            <a:off x="6086475" y="2600325"/>
            <a:ext cx="3057600" cy="3714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g11db831ea68_1_52"/>
          <p:cNvSpPr txBox="1"/>
          <p:nvPr/>
        </p:nvSpPr>
        <p:spPr>
          <a:xfrm>
            <a:off x="72008" y="130622"/>
            <a:ext cx="8748600" cy="63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B6371"/>
              </a:buClr>
              <a:buSzPts val="3200"/>
              <a:buFont typeface="Calibri"/>
              <a:buNone/>
            </a:pPr>
            <a:r>
              <a:rPr lang="ca-ES" sz="3200" b="1" i="1" cap="small">
                <a:solidFill>
                  <a:srgbClr val="5B6371"/>
                </a:solidFill>
                <a:latin typeface="Calibri"/>
                <a:ea typeface="Calibri"/>
                <a:cs typeface="Calibri"/>
                <a:sym typeface="Calibri"/>
              </a:rPr>
              <a:t>Bonus Track</a:t>
            </a:r>
            <a:endParaRPr sz="1400" b="0" i="0" u="none" strike="noStrike" cap="none">
              <a:solidFill>
                <a:srgbClr val="000000"/>
              </a:solidFill>
              <a:latin typeface="Arial"/>
              <a:ea typeface="Arial"/>
              <a:cs typeface="Arial"/>
              <a:sym typeface="Arial"/>
            </a:endParaRPr>
          </a:p>
        </p:txBody>
      </p:sp>
      <p:sp>
        <p:nvSpPr>
          <p:cNvPr id="631" name="Google Shape;631;g11db831ea68_1_52"/>
          <p:cNvSpPr txBox="1"/>
          <p:nvPr/>
        </p:nvSpPr>
        <p:spPr>
          <a:xfrm>
            <a:off x="300050" y="1595925"/>
            <a:ext cx="5000700" cy="4104900"/>
          </a:xfrm>
          <a:prstGeom prst="rect">
            <a:avLst/>
          </a:prstGeom>
          <a:noFill/>
          <a:ln>
            <a:noFill/>
          </a:ln>
        </p:spPr>
        <p:txBody>
          <a:bodyPr spcFirstLastPara="1" wrap="square" lIns="0" tIns="0" rIns="0" bIns="0" anchor="t" anchorCtr="0">
            <a:noAutofit/>
          </a:bodyPr>
          <a:lstStyle/>
          <a:p>
            <a:pPr marL="457200" marR="25400" lvl="0" indent="-381000" algn="l" rtl="0">
              <a:lnSpc>
                <a:spcPct val="115000"/>
              </a:lnSpc>
              <a:spcBef>
                <a:spcPts val="0"/>
              </a:spcBef>
              <a:spcAft>
                <a:spcPts val="0"/>
              </a:spcAft>
              <a:buSzPts val="2400"/>
              <a:buFont typeface="Calibri"/>
              <a:buChar char="✓"/>
            </a:pPr>
            <a:r>
              <a:rPr lang="ca-ES" sz="2400" u="sng">
                <a:solidFill>
                  <a:schemeClr val="hlink"/>
                </a:solidFill>
                <a:latin typeface="Calibri"/>
                <a:ea typeface="Calibri"/>
                <a:cs typeface="Calibri"/>
                <a:sym typeface="Calibri"/>
                <a:hlinkClick r:id="rId3"/>
              </a:rPr>
              <a:t>Web amb exercicis per mantenir en forma el cervell - Lumosity</a:t>
            </a:r>
            <a:endParaRPr sz="2400">
              <a:latin typeface="Calibri"/>
              <a:ea typeface="Calibri"/>
              <a:cs typeface="Calibri"/>
              <a:sym typeface="Calibri"/>
            </a:endParaRPr>
          </a:p>
          <a:p>
            <a:pPr marL="457200" marR="25400" lvl="0" indent="-381000" algn="l" rtl="0">
              <a:lnSpc>
                <a:spcPct val="115000"/>
              </a:lnSpc>
              <a:spcBef>
                <a:spcPts val="0"/>
              </a:spcBef>
              <a:spcAft>
                <a:spcPts val="0"/>
              </a:spcAft>
              <a:buSzPts val="2400"/>
              <a:buFont typeface="Calibri"/>
              <a:buChar char="✓"/>
            </a:pPr>
            <a:r>
              <a:rPr lang="ca-ES" sz="2400" u="sng">
                <a:solidFill>
                  <a:schemeClr val="hlink"/>
                </a:solidFill>
                <a:latin typeface="Calibri"/>
                <a:ea typeface="Calibri"/>
                <a:cs typeface="Calibri"/>
                <a:sym typeface="Calibri"/>
                <a:hlinkClick r:id="rId4"/>
              </a:rPr>
              <a:t>Curs de Coursera - </a:t>
            </a:r>
            <a:r>
              <a:rPr lang="ca-ES" sz="2400" i="1" u="sng">
                <a:solidFill>
                  <a:schemeClr val="hlink"/>
                </a:solidFill>
                <a:latin typeface="Calibri"/>
                <a:ea typeface="Calibri"/>
                <a:cs typeface="Calibri"/>
                <a:sym typeface="Calibri"/>
                <a:hlinkClick r:id="rId4"/>
              </a:rPr>
              <a:t>Learning how to learn</a:t>
            </a:r>
            <a:endParaRPr sz="2400" i="1">
              <a:latin typeface="Calibri"/>
              <a:ea typeface="Calibri"/>
              <a:cs typeface="Calibri"/>
              <a:sym typeface="Calibri"/>
            </a:endParaRPr>
          </a:p>
          <a:p>
            <a:pPr marL="457200" marR="25400" lvl="0" indent="-381000" algn="l" rtl="0">
              <a:lnSpc>
                <a:spcPct val="115000"/>
              </a:lnSpc>
              <a:spcBef>
                <a:spcPts val="0"/>
              </a:spcBef>
              <a:spcAft>
                <a:spcPts val="0"/>
              </a:spcAft>
              <a:buSzPts val="2400"/>
              <a:buFont typeface="Calibri"/>
              <a:buChar char="✓"/>
            </a:pPr>
            <a:r>
              <a:rPr lang="ca-ES" sz="2400" u="sng">
                <a:solidFill>
                  <a:schemeClr val="hlink"/>
                </a:solidFill>
                <a:latin typeface="Calibri"/>
                <a:ea typeface="Calibri"/>
                <a:cs typeface="Calibri"/>
                <a:sym typeface="Calibri"/>
                <a:hlinkClick r:id="rId5"/>
              </a:rPr>
              <a:t>Curs de Coursera - </a:t>
            </a:r>
            <a:r>
              <a:rPr lang="ca-ES" sz="2400" i="1" u="sng">
                <a:solidFill>
                  <a:schemeClr val="hlink"/>
                </a:solidFill>
                <a:latin typeface="Calibri"/>
                <a:ea typeface="Calibri"/>
                <a:cs typeface="Calibri"/>
                <a:sym typeface="Calibri"/>
                <a:hlinkClick r:id="rId5"/>
              </a:rPr>
              <a:t>Mindshift</a:t>
            </a:r>
            <a:endParaRPr sz="2400" i="1">
              <a:latin typeface="Calibri"/>
              <a:ea typeface="Calibri"/>
              <a:cs typeface="Calibri"/>
              <a:sym typeface="Calibri"/>
            </a:endParaRPr>
          </a:p>
          <a:p>
            <a:pPr marL="457200" marR="25400" lvl="0" indent="-381000" algn="l" rtl="0">
              <a:lnSpc>
                <a:spcPct val="115000"/>
              </a:lnSpc>
              <a:spcBef>
                <a:spcPts val="0"/>
              </a:spcBef>
              <a:spcAft>
                <a:spcPts val="0"/>
              </a:spcAft>
              <a:buSzPts val="2400"/>
              <a:buFont typeface="Calibri"/>
              <a:buChar char="✓"/>
            </a:pPr>
            <a:r>
              <a:rPr lang="ca-ES" sz="2400" i="1" u="sng">
                <a:solidFill>
                  <a:schemeClr val="hlink"/>
                </a:solidFill>
                <a:latin typeface="Calibri"/>
                <a:ea typeface="Calibri"/>
                <a:cs typeface="Calibri"/>
                <a:sym typeface="Calibri"/>
                <a:hlinkClick r:id="rId6"/>
              </a:rPr>
              <a:t>Podcast - Hidden Brain</a:t>
            </a:r>
            <a:endParaRPr sz="2400" i="1">
              <a:latin typeface="Calibri"/>
              <a:ea typeface="Calibri"/>
              <a:cs typeface="Calibri"/>
              <a:sym typeface="Calibri"/>
            </a:endParaRPr>
          </a:p>
          <a:p>
            <a:pPr marL="457200" marR="25400" lvl="0" indent="-381000" algn="l" rtl="0">
              <a:lnSpc>
                <a:spcPct val="115000"/>
              </a:lnSpc>
              <a:spcBef>
                <a:spcPts val="0"/>
              </a:spcBef>
              <a:spcAft>
                <a:spcPts val="0"/>
              </a:spcAft>
              <a:buSzPts val="2400"/>
              <a:buFont typeface="Calibri"/>
              <a:buChar char="✓"/>
            </a:pPr>
            <a:r>
              <a:rPr lang="ca-ES" sz="2400" i="1" u="sng">
                <a:solidFill>
                  <a:schemeClr val="hlink"/>
                </a:solidFill>
                <a:latin typeface="Calibri"/>
                <a:ea typeface="Calibri"/>
                <a:cs typeface="Calibri"/>
                <a:sym typeface="Calibri"/>
                <a:hlinkClick r:id="rId7"/>
              </a:rPr>
              <a:t>Podcast - Entiende tu mente</a:t>
            </a:r>
            <a:endParaRPr sz="2400" i="1">
              <a:latin typeface="Calibri"/>
              <a:ea typeface="Calibri"/>
              <a:cs typeface="Calibri"/>
              <a:sym typeface="Calibri"/>
            </a:endParaRPr>
          </a:p>
          <a:p>
            <a:pPr marL="457200" marR="25400" lvl="0" indent="-381000" algn="l" rtl="0">
              <a:lnSpc>
                <a:spcPct val="115000"/>
              </a:lnSpc>
              <a:spcBef>
                <a:spcPts val="0"/>
              </a:spcBef>
              <a:spcAft>
                <a:spcPts val="0"/>
              </a:spcAft>
              <a:buSzPts val="2400"/>
              <a:buFont typeface="Calibri"/>
              <a:buChar char="✓"/>
            </a:pPr>
            <a:r>
              <a:rPr lang="ca-ES" sz="2400" i="1" u="sng">
                <a:solidFill>
                  <a:schemeClr val="hlink"/>
                </a:solidFill>
                <a:latin typeface="Calibri"/>
                <a:ea typeface="Calibri"/>
                <a:cs typeface="Calibri"/>
                <a:sym typeface="Calibri"/>
                <a:hlinkClick r:id="rId8"/>
              </a:rPr>
              <a:t>Podcast - El cerebro y sus conexiones: aprender a aprender</a:t>
            </a:r>
            <a:endParaRPr sz="2400" i="1">
              <a:latin typeface="Calibri"/>
              <a:ea typeface="Calibri"/>
              <a:cs typeface="Calibri"/>
              <a:sym typeface="Calibri"/>
            </a:endParaRPr>
          </a:p>
          <a:p>
            <a:pPr marL="457200" marR="25400" lvl="0" indent="0" algn="l" rtl="0">
              <a:lnSpc>
                <a:spcPct val="115000"/>
              </a:lnSpc>
              <a:spcBef>
                <a:spcPts val="1200"/>
              </a:spcBef>
              <a:spcAft>
                <a:spcPts val="1200"/>
              </a:spcAft>
              <a:buNone/>
            </a:pPr>
            <a:endParaRPr sz="2400" i="1">
              <a:latin typeface="Calibri"/>
              <a:ea typeface="Calibri"/>
              <a:cs typeface="Calibri"/>
              <a:sym typeface="Calibri"/>
            </a:endParaRPr>
          </a:p>
        </p:txBody>
      </p:sp>
      <p:pic>
        <p:nvPicPr>
          <p:cNvPr id="632" name="Google Shape;632;g11db831ea68_1_52" descr="This talk was given at a local TEDx event, produced independently of the TED Conferences. Engineering professor Barbara Oakley is co-teaching one of the world's largest online classes, &quot;Learning How to Learn&quot;, https://www.coursera.org/course/learning. &#10;She know  firsthand how it feels to struggle with math. Dr. Oakley flunked her way through high school math and science courses, before enlisting in the U.S. Army immediately after graduation. When she saw how her lack of mathematical and technical savvy severely limited her options—both to rise in the military and to explore other careers—she returned to school with a new found determination to re-tool her brain to master the very subjects that had given her so much trouble throughout her entire life.&#10;&#10;Barbara Oakley, PhD, PE is a professor of engineering at Oakland University in Rochester, Michigan. Her research focuses on the complex relationship between neuroscience and social behavior, and has been described as “revolutionary” by the Wall Street Journal. Oakley’s books have been praised by many leading researchers and writers, including Harvard’s Steven Pinker and E. O. Wilson, and National Book Award winner Joyce Carol Oates. Her book A Mind for Numbers: How to Excel in Math and Science (Even If You Flunked Algebra), will be published by Tarcher-Penguin on July 31, 2014. &#10; &#10;Prior to her academic career, Oakley rose from private to captain in the U.S. Army, during which time she was recognized as a Distinguished Military Scholar. She met her husband, Philip, when she was working at the South Pole Station in Antarctica. Her experiences with well-intentioned altruism were shaped by her work as a Russian translator on Soviet trawlers on the Bering Sea during the early 1980s. Oakley was designated as an NSF New Century Scholar—she is also a recipient of the Oakland University Teaching Excellence Award (2013) and the National Science Foundation’s Frontiers in Engineering New Faculty Fellow Award. Oakley is an elected Fellow of the American Institute for Medical and Biological Engineering.&#10;&#10;About TEDx, x = independently organized event In the spirit of ideas worth spreading, TEDx is a program of local, self-organized events that bring people together to share a TED-like experience. At a TEDx event, TEDTalks video and live speakers combine to spark deep discussion and connection in a small group. These local, self-organized events are branded TEDx, where x = independently organized TED event. The TED Conference provides general guidance for the TEDx program, but individual TEDx events are self-organized.* (*Subject to certain rules and regulations)" title="Learning how to learn | Barbara Oakley | TEDxOaklandUniversity">
            <a:hlinkClick r:id="rId9"/>
          </p:cNvPr>
          <p:cNvPicPr preferRelativeResize="0"/>
          <p:nvPr/>
        </p:nvPicPr>
        <p:blipFill>
          <a:blip r:embed="rId10">
            <a:alphaModFix/>
          </a:blip>
          <a:stretch>
            <a:fillRect/>
          </a:stretch>
        </p:blipFill>
        <p:spPr>
          <a:xfrm>
            <a:off x="5382025" y="2135925"/>
            <a:ext cx="3438575" cy="2578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2"/>
                                        </p:tgtEl>
                                        <p:attrNameLst>
                                          <p:attrName>style.visibility</p:attrName>
                                        </p:attrNameLst>
                                      </p:cBhvr>
                                      <p:to>
                                        <p:strVal val="visible"/>
                                      </p:to>
                                    </p:set>
                                    <p:animEffect transition="in" filter="fade">
                                      <p:cBhvr>
                                        <p:cTn id="7" dur="1000"/>
                                        <p:tgtEl>
                                          <p:spTgt spid="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1e4dbc1261_1_1"/>
          <p:cNvSpPr txBox="1"/>
          <p:nvPr/>
        </p:nvSpPr>
        <p:spPr>
          <a:xfrm>
            <a:off x="510775" y="1202375"/>
            <a:ext cx="62079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3400" b="1">
                <a:solidFill>
                  <a:srgbClr val="A1002C"/>
                </a:solidFill>
                <a:latin typeface="Calibri"/>
                <a:ea typeface="Calibri"/>
                <a:cs typeface="Calibri"/>
                <a:sym typeface="Calibri"/>
              </a:rPr>
              <a:t>QUÈ DIMONIS ÉS AIXÒ DE L’APRENENTATGE AUTÒNOM?</a:t>
            </a:r>
            <a:endParaRPr sz="3400" b="1">
              <a:solidFill>
                <a:srgbClr val="A1002C"/>
              </a:solidFill>
              <a:latin typeface="Calibri"/>
              <a:ea typeface="Calibri"/>
              <a:cs typeface="Calibri"/>
              <a:sym typeface="Calibri"/>
            </a:endParaRPr>
          </a:p>
        </p:txBody>
      </p:sp>
      <p:sp>
        <p:nvSpPr>
          <p:cNvPr id="140" name="Google Shape;140;g11e4dbc1261_1_1"/>
          <p:cNvSpPr txBox="1"/>
          <p:nvPr/>
        </p:nvSpPr>
        <p:spPr>
          <a:xfrm>
            <a:off x="648875" y="2683525"/>
            <a:ext cx="80094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ES" sz="2800">
                <a:solidFill>
                  <a:schemeClr val="dk1"/>
                </a:solidFill>
                <a:latin typeface="Calibri"/>
                <a:ea typeface="Calibri"/>
                <a:cs typeface="Calibri"/>
                <a:sym typeface="Calibri"/>
              </a:rPr>
              <a:t>Capacitat d’</a:t>
            </a:r>
            <a:r>
              <a:rPr lang="ca-ES" sz="2800" b="1">
                <a:solidFill>
                  <a:schemeClr val="dk1"/>
                </a:solidFill>
                <a:latin typeface="Calibri"/>
                <a:ea typeface="Calibri"/>
                <a:cs typeface="Calibri"/>
                <a:sym typeface="Calibri"/>
              </a:rPr>
              <a:t>aprendre amb autonomia</a:t>
            </a:r>
            <a:r>
              <a:rPr lang="ca-ES" sz="2800">
                <a:solidFill>
                  <a:schemeClr val="dk1"/>
                </a:solidFill>
                <a:latin typeface="Calibri"/>
                <a:ea typeface="Calibri"/>
                <a:cs typeface="Calibri"/>
                <a:sym typeface="Calibri"/>
              </a:rPr>
              <a:t> al llarg de tota la teva vida, </a:t>
            </a:r>
            <a:r>
              <a:rPr lang="ca-ES" sz="2800" b="1">
                <a:solidFill>
                  <a:schemeClr val="dk1"/>
                </a:solidFill>
                <a:latin typeface="Calibri"/>
                <a:ea typeface="Calibri"/>
                <a:cs typeface="Calibri"/>
                <a:sym typeface="Calibri"/>
              </a:rPr>
              <a:t>segons les teves necessitats i motivacions</a:t>
            </a:r>
            <a:r>
              <a:rPr lang="ca-ES" sz="2800">
                <a:solidFill>
                  <a:schemeClr val="dk1"/>
                </a:solidFill>
                <a:latin typeface="Calibri"/>
                <a:ea typeface="Calibri"/>
                <a:cs typeface="Calibri"/>
                <a:sym typeface="Calibri"/>
              </a:rPr>
              <a:t>, a partir d’una </a:t>
            </a:r>
            <a:r>
              <a:rPr lang="ca-ES" sz="2800" b="1">
                <a:solidFill>
                  <a:schemeClr val="dk1"/>
                </a:solidFill>
                <a:latin typeface="Calibri"/>
                <a:ea typeface="Calibri"/>
                <a:cs typeface="Calibri"/>
                <a:sym typeface="Calibri"/>
              </a:rPr>
              <a:t>reflexió crítica</a:t>
            </a:r>
            <a:r>
              <a:rPr lang="ca-ES" sz="2800">
                <a:solidFill>
                  <a:schemeClr val="dk1"/>
                </a:solidFill>
                <a:latin typeface="Calibri"/>
                <a:ea typeface="Calibri"/>
                <a:cs typeface="Calibri"/>
                <a:sym typeface="Calibri"/>
              </a:rPr>
              <a:t>, de la millor </a:t>
            </a:r>
            <a:r>
              <a:rPr lang="ca-ES" sz="2800" b="1">
                <a:solidFill>
                  <a:schemeClr val="dk1"/>
                </a:solidFill>
                <a:latin typeface="Calibri"/>
                <a:ea typeface="Calibri"/>
                <a:cs typeface="Calibri"/>
                <a:sym typeface="Calibri"/>
              </a:rPr>
              <a:t>elecció de recursos (in)formatius</a:t>
            </a:r>
            <a:r>
              <a:rPr lang="ca-ES" sz="2800">
                <a:solidFill>
                  <a:schemeClr val="dk1"/>
                </a:solidFill>
                <a:latin typeface="Calibri"/>
                <a:ea typeface="Calibri"/>
                <a:cs typeface="Calibri"/>
                <a:sym typeface="Calibri"/>
              </a:rPr>
              <a:t> i de la teva </a:t>
            </a:r>
            <a:r>
              <a:rPr lang="ca-ES" sz="2800" b="1">
                <a:solidFill>
                  <a:schemeClr val="dk1"/>
                </a:solidFill>
                <a:latin typeface="Calibri"/>
                <a:ea typeface="Calibri"/>
                <a:cs typeface="Calibri"/>
                <a:sym typeface="Calibri"/>
              </a:rPr>
              <a:t>inversió </a:t>
            </a:r>
            <a:r>
              <a:rPr lang="ca-ES" sz="2800">
                <a:solidFill>
                  <a:schemeClr val="dk1"/>
                </a:solidFill>
                <a:latin typeface="Calibri"/>
                <a:ea typeface="Calibri"/>
                <a:cs typeface="Calibri"/>
                <a:sym typeface="Calibri"/>
              </a:rPr>
              <a:t>de temps, accions i esforç </a:t>
            </a:r>
            <a:r>
              <a:rPr lang="ca-ES" sz="2800" b="1">
                <a:solidFill>
                  <a:schemeClr val="dk1"/>
                </a:solidFill>
                <a:latin typeface="Calibri"/>
                <a:ea typeface="Calibri"/>
                <a:cs typeface="Calibri"/>
                <a:sym typeface="Calibri"/>
              </a:rPr>
              <a:t>per millorar els teus coneixements</a:t>
            </a:r>
            <a:endParaRPr sz="2800" b="1">
              <a:solidFill>
                <a:schemeClr val="dk1"/>
              </a:solidFill>
              <a:latin typeface="Calibri"/>
              <a:ea typeface="Calibri"/>
              <a:cs typeface="Calibri"/>
              <a:sym typeface="Calibri"/>
            </a:endParaRPr>
          </a:p>
        </p:txBody>
      </p:sp>
      <p:pic>
        <p:nvPicPr>
          <p:cNvPr id="141" name="Google Shape;141;g11e4dbc1261_1_1"/>
          <p:cNvPicPr preferRelativeResize="0"/>
          <p:nvPr/>
        </p:nvPicPr>
        <p:blipFill>
          <a:blip r:embed="rId3">
            <a:alphaModFix/>
          </a:blip>
          <a:stretch>
            <a:fillRect/>
          </a:stretch>
        </p:blipFill>
        <p:spPr>
          <a:xfrm>
            <a:off x="6848300" y="795350"/>
            <a:ext cx="1809975" cy="1809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12042faaf04_0_0"/>
          <p:cNvSpPr/>
          <p:nvPr/>
        </p:nvSpPr>
        <p:spPr>
          <a:xfrm>
            <a:off x="6086475" y="2752725"/>
            <a:ext cx="3057600" cy="3714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g12042faaf04_0_0"/>
          <p:cNvSpPr/>
          <p:nvPr/>
        </p:nvSpPr>
        <p:spPr>
          <a:xfrm>
            <a:off x="6010275" y="2197391"/>
            <a:ext cx="3057600" cy="3714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g12042faaf04_0_0"/>
          <p:cNvSpPr txBox="1"/>
          <p:nvPr/>
        </p:nvSpPr>
        <p:spPr>
          <a:xfrm>
            <a:off x="72008" y="130622"/>
            <a:ext cx="8748600" cy="63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B6371"/>
              </a:buClr>
              <a:buSzPts val="3200"/>
              <a:buFont typeface="Calibri"/>
              <a:buNone/>
            </a:pPr>
            <a:r>
              <a:rPr lang="ca-ES" sz="3200" b="1" i="1" cap="small">
                <a:solidFill>
                  <a:srgbClr val="5B6371"/>
                </a:solidFill>
                <a:latin typeface="Calibri"/>
                <a:ea typeface="Calibri"/>
                <a:cs typeface="Calibri"/>
                <a:sym typeface="Calibri"/>
              </a:rPr>
              <a:t>Bonus Track</a:t>
            </a:r>
            <a:endParaRPr sz="1400" b="0" i="0" u="none" strike="noStrike" cap="none">
              <a:solidFill>
                <a:srgbClr val="000000"/>
              </a:solidFill>
              <a:latin typeface="Arial"/>
              <a:ea typeface="Arial"/>
              <a:cs typeface="Arial"/>
              <a:sym typeface="Arial"/>
            </a:endParaRPr>
          </a:p>
        </p:txBody>
      </p:sp>
      <p:pic>
        <p:nvPicPr>
          <p:cNvPr id="640" name="Google Shape;640;g12042faaf04_0_0"/>
          <p:cNvPicPr preferRelativeResize="0"/>
          <p:nvPr/>
        </p:nvPicPr>
        <p:blipFill>
          <a:blip r:embed="rId3">
            <a:alphaModFix/>
          </a:blip>
          <a:stretch>
            <a:fillRect/>
          </a:stretch>
        </p:blipFill>
        <p:spPr>
          <a:xfrm>
            <a:off x="6907750" y="2197391"/>
            <a:ext cx="1836650" cy="2785665"/>
          </a:xfrm>
          <a:prstGeom prst="rect">
            <a:avLst/>
          </a:prstGeom>
          <a:noFill/>
          <a:ln>
            <a:noFill/>
          </a:ln>
        </p:spPr>
      </p:pic>
      <p:pic>
        <p:nvPicPr>
          <p:cNvPr id="641" name="Google Shape;641;g12042faaf04_0_0"/>
          <p:cNvPicPr preferRelativeResize="0"/>
          <p:nvPr/>
        </p:nvPicPr>
        <p:blipFill>
          <a:blip r:embed="rId4">
            <a:alphaModFix/>
          </a:blip>
          <a:stretch>
            <a:fillRect/>
          </a:stretch>
        </p:blipFill>
        <p:spPr>
          <a:xfrm>
            <a:off x="333375" y="2197391"/>
            <a:ext cx="2000600" cy="2820060"/>
          </a:xfrm>
          <a:prstGeom prst="rect">
            <a:avLst/>
          </a:prstGeom>
          <a:noFill/>
          <a:ln>
            <a:noFill/>
          </a:ln>
        </p:spPr>
      </p:pic>
      <p:pic>
        <p:nvPicPr>
          <p:cNvPr id="642" name="Google Shape;642;g12042faaf04_0_0"/>
          <p:cNvPicPr preferRelativeResize="0"/>
          <p:nvPr/>
        </p:nvPicPr>
        <p:blipFill>
          <a:blip r:embed="rId5">
            <a:alphaModFix/>
          </a:blip>
          <a:stretch>
            <a:fillRect/>
          </a:stretch>
        </p:blipFill>
        <p:spPr>
          <a:xfrm>
            <a:off x="2659150" y="2197391"/>
            <a:ext cx="1836650" cy="2785700"/>
          </a:xfrm>
          <a:prstGeom prst="rect">
            <a:avLst/>
          </a:prstGeom>
          <a:noFill/>
          <a:ln>
            <a:noFill/>
          </a:ln>
        </p:spPr>
      </p:pic>
      <p:pic>
        <p:nvPicPr>
          <p:cNvPr id="643" name="Google Shape;643;g12042faaf04_0_0"/>
          <p:cNvPicPr preferRelativeResize="0"/>
          <p:nvPr/>
        </p:nvPicPr>
        <p:blipFill rotWithShape="1">
          <a:blip r:embed="rId6">
            <a:alphaModFix/>
          </a:blip>
          <a:srcRect l="9473" r="13193"/>
          <a:stretch/>
        </p:blipFill>
        <p:spPr>
          <a:xfrm>
            <a:off x="4672100" y="2197391"/>
            <a:ext cx="2154187" cy="2785700"/>
          </a:xfrm>
          <a:prstGeom prst="rect">
            <a:avLst/>
          </a:prstGeom>
          <a:noFill/>
          <a:ln>
            <a:noFill/>
          </a:ln>
        </p:spPr>
      </p:pic>
      <p:sp>
        <p:nvSpPr>
          <p:cNvPr id="644" name="Google Shape;644;g12042faaf04_0_0"/>
          <p:cNvSpPr txBox="1"/>
          <p:nvPr/>
        </p:nvSpPr>
        <p:spPr>
          <a:xfrm>
            <a:off x="333375" y="1220275"/>
            <a:ext cx="8411100" cy="554100"/>
          </a:xfrm>
          <a:prstGeom prst="rect">
            <a:avLst/>
          </a:prstGeom>
          <a:noFill/>
          <a:ln>
            <a:noFill/>
          </a:ln>
        </p:spPr>
        <p:txBody>
          <a:bodyPr spcFirstLastPara="1" wrap="square" lIns="91425" tIns="91425" rIns="91425" bIns="91425" anchor="t" anchorCtr="0">
            <a:spAutoFit/>
          </a:bodyPr>
          <a:lstStyle/>
          <a:p>
            <a:pPr marL="0" marR="25400" lvl="0" indent="0" algn="l" rtl="0">
              <a:lnSpc>
                <a:spcPct val="115000"/>
              </a:lnSpc>
              <a:spcBef>
                <a:spcPts val="0"/>
              </a:spcBef>
              <a:spcAft>
                <a:spcPts val="1200"/>
              </a:spcAft>
              <a:buNone/>
            </a:pPr>
            <a:r>
              <a:rPr lang="ca-ES" sz="2400">
                <a:latin typeface="Calibri"/>
                <a:ea typeface="Calibri"/>
                <a:cs typeface="Calibri"/>
                <a:sym typeface="Calibri"/>
              </a:rPr>
              <a:t>Llibres sobre aprendre a aprendre per ampliar la teva biblioteca</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g11e4dbc1261_0_479"/>
          <p:cNvSpPr/>
          <p:nvPr/>
        </p:nvSpPr>
        <p:spPr>
          <a:xfrm>
            <a:off x="6086475" y="2600325"/>
            <a:ext cx="3057600" cy="3714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g11e4dbc1261_0_479"/>
          <p:cNvSpPr txBox="1"/>
          <p:nvPr/>
        </p:nvSpPr>
        <p:spPr>
          <a:xfrm>
            <a:off x="72008" y="130622"/>
            <a:ext cx="8748600" cy="63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B6371"/>
              </a:buClr>
              <a:buSzPts val="3200"/>
              <a:buFont typeface="Calibri"/>
              <a:buNone/>
            </a:pPr>
            <a:r>
              <a:rPr lang="ca-ES" sz="3200" b="1" i="1" cap="small">
                <a:solidFill>
                  <a:srgbClr val="5B6371"/>
                </a:solidFill>
                <a:latin typeface="Calibri"/>
                <a:ea typeface="Calibri"/>
                <a:cs typeface="Calibri"/>
                <a:sym typeface="Calibri"/>
              </a:rPr>
              <a:t>Check Out</a:t>
            </a:r>
            <a:r>
              <a:rPr lang="ca-ES" sz="3200" b="1" cap="small">
                <a:solidFill>
                  <a:srgbClr val="5B6371"/>
                </a:solidFill>
                <a:latin typeface="Calibri"/>
                <a:ea typeface="Calibri"/>
                <a:cs typeface="Calibri"/>
                <a:sym typeface="Calibri"/>
              </a:rPr>
              <a:t> - MIMO</a:t>
            </a:r>
            <a:endParaRPr sz="1400" b="0" i="0" u="none" strike="noStrike" cap="none">
              <a:solidFill>
                <a:srgbClr val="000000"/>
              </a:solidFill>
              <a:latin typeface="Arial"/>
              <a:ea typeface="Arial"/>
              <a:cs typeface="Arial"/>
              <a:sym typeface="Arial"/>
            </a:endParaRPr>
          </a:p>
        </p:txBody>
      </p:sp>
      <p:sp>
        <p:nvSpPr>
          <p:cNvPr id="651" name="Google Shape;651;g11e4dbc1261_0_479"/>
          <p:cNvSpPr txBox="1"/>
          <p:nvPr/>
        </p:nvSpPr>
        <p:spPr>
          <a:xfrm>
            <a:off x="639750" y="1595925"/>
            <a:ext cx="5847300" cy="4104900"/>
          </a:xfrm>
          <a:prstGeom prst="rect">
            <a:avLst/>
          </a:prstGeom>
          <a:noFill/>
          <a:ln>
            <a:noFill/>
          </a:ln>
        </p:spPr>
        <p:txBody>
          <a:bodyPr spcFirstLastPara="1" wrap="square" lIns="0" tIns="0" rIns="0" bIns="0" anchor="t" anchorCtr="0">
            <a:noAutofit/>
          </a:bodyPr>
          <a:lstStyle/>
          <a:p>
            <a:pPr marL="0" marR="25400" lvl="0" indent="0" algn="l" rtl="0">
              <a:lnSpc>
                <a:spcPct val="115000"/>
              </a:lnSpc>
              <a:spcBef>
                <a:spcPts val="0"/>
              </a:spcBef>
              <a:spcAft>
                <a:spcPts val="0"/>
              </a:spcAft>
              <a:buClr>
                <a:schemeClr val="dk1"/>
              </a:buClr>
              <a:buSzPts val="1100"/>
              <a:buFont typeface="Arial"/>
              <a:buNone/>
            </a:pPr>
            <a:r>
              <a:rPr lang="ca-ES" sz="2800" b="1">
                <a:solidFill>
                  <a:srgbClr val="A1002C"/>
                </a:solidFill>
                <a:latin typeface="Calibri"/>
                <a:ea typeface="Calibri"/>
                <a:cs typeface="Calibri"/>
                <a:sym typeface="Calibri"/>
              </a:rPr>
              <a:t>M</a:t>
            </a:r>
            <a:r>
              <a:rPr lang="ca-ES" sz="2800" b="1">
                <a:latin typeface="Calibri"/>
                <a:ea typeface="Calibri"/>
                <a:cs typeface="Calibri"/>
                <a:sym typeface="Calibri"/>
              </a:rPr>
              <a:t> - Què ha anat </a:t>
            </a:r>
            <a:r>
              <a:rPr lang="ca-ES" sz="2800" b="1">
                <a:solidFill>
                  <a:srgbClr val="A1002C"/>
                </a:solidFill>
                <a:latin typeface="Calibri"/>
                <a:ea typeface="Calibri"/>
                <a:cs typeface="Calibri"/>
                <a:sym typeface="Calibri"/>
              </a:rPr>
              <a:t>MOLT BÉ </a:t>
            </a:r>
            <a:r>
              <a:rPr lang="ca-ES" sz="2800" b="1">
                <a:latin typeface="Calibri"/>
                <a:ea typeface="Calibri"/>
                <a:cs typeface="Calibri"/>
                <a:sym typeface="Calibri"/>
              </a:rPr>
              <a:t>de la sessió?</a:t>
            </a:r>
            <a:endParaRPr sz="2800" b="1">
              <a:latin typeface="Calibri"/>
              <a:ea typeface="Calibri"/>
              <a:cs typeface="Calibri"/>
              <a:sym typeface="Calibri"/>
            </a:endParaRPr>
          </a:p>
          <a:p>
            <a:pPr marL="0" marR="25400" lvl="0" indent="0" algn="l" rtl="0">
              <a:lnSpc>
                <a:spcPct val="115000"/>
              </a:lnSpc>
              <a:spcBef>
                <a:spcPts val="1200"/>
              </a:spcBef>
              <a:spcAft>
                <a:spcPts val="0"/>
              </a:spcAft>
              <a:buClr>
                <a:schemeClr val="dk1"/>
              </a:buClr>
              <a:buSzPts val="1100"/>
              <a:buFont typeface="Arial"/>
              <a:buNone/>
            </a:pPr>
            <a:r>
              <a:rPr lang="ca-ES" sz="2800" b="1">
                <a:solidFill>
                  <a:srgbClr val="A1002C"/>
                </a:solidFill>
                <a:latin typeface="Calibri"/>
                <a:ea typeface="Calibri"/>
                <a:cs typeface="Calibri"/>
                <a:sym typeface="Calibri"/>
              </a:rPr>
              <a:t>I</a:t>
            </a:r>
            <a:r>
              <a:rPr lang="ca-ES" sz="2800" b="1">
                <a:solidFill>
                  <a:schemeClr val="accent2"/>
                </a:solidFill>
                <a:latin typeface="Calibri"/>
                <a:ea typeface="Calibri"/>
                <a:cs typeface="Calibri"/>
                <a:sym typeface="Calibri"/>
              </a:rPr>
              <a:t> </a:t>
            </a:r>
            <a:r>
              <a:rPr lang="ca-ES" sz="2800" b="1">
                <a:latin typeface="Calibri"/>
                <a:ea typeface="Calibri"/>
                <a:cs typeface="Calibri"/>
                <a:sym typeface="Calibri"/>
              </a:rPr>
              <a:t>- Què hem d’</a:t>
            </a:r>
            <a:r>
              <a:rPr lang="ca-ES" sz="2800" b="1">
                <a:solidFill>
                  <a:srgbClr val="A1002C"/>
                </a:solidFill>
                <a:latin typeface="Calibri"/>
                <a:ea typeface="Calibri"/>
                <a:cs typeface="Calibri"/>
                <a:sym typeface="Calibri"/>
              </a:rPr>
              <a:t>INTEGRAR</a:t>
            </a:r>
            <a:r>
              <a:rPr lang="ca-ES" sz="2800" b="1">
                <a:latin typeface="Calibri"/>
                <a:ea typeface="Calibri"/>
                <a:cs typeface="Calibri"/>
                <a:sym typeface="Calibri"/>
              </a:rPr>
              <a:t> per evolucionar-la?</a:t>
            </a:r>
            <a:endParaRPr sz="2800" b="1">
              <a:latin typeface="Calibri"/>
              <a:ea typeface="Calibri"/>
              <a:cs typeface="Calibri"/>
              <a:sym typeface="Calibri"/>
            </a:endParaRPr>
          </a:p>
          <a:p>
            <a:pPr marL="0" marR="25400" lvl="0" indent="0" algn="l" rtl="0">
              <a:lnSpc>
                <a:spcPct val="115000"/>
              </a:lnSpc>
              <a:spcBef>
                <a:spcPts val="1200"/>
              </a:spcBef>
              <a:spcAft>
                <a:spcPts val="0"/>
              </a:spcAft>
              <a:buClr>
                <a:schemeClr val="dk1"/>
              </a:buClr>
              <a:buSzPts val="1100"/>
              <a:buFont typeface="Arial"/>
              <a:buNone/>
            </a:pPr>
            <a:r>
              <a:rPr lang="ca-ES" sz="2800" b="1">
                <a:solidFill>
                  <a:srgbClr val="A1002C"/>
                </a:solidFill>
                <a:latin typeface="Calibri"/>
                <a:ea typeface="Calibri"/>
                <a:cs typeface="Calibri"/>
                <a:sym typeface="Calibri"/>
              </a:rPr>
              <a:t>M</a:t>
            </a:r>
            <a:r>
              <a:rPr lang="ca-ES" sz="2800" b="1">
                <a:solidFill>
                  <a:schemeClr val="accent2"/>
                </a:solidFill>
                <a:latin typeface="Calibri"/>
                <a:ea typeface="Calibri"/>
                <a:cs typeface="Calibri"/>
                <a:sym typeface="Calibri"/>
              </a:rPr>
              <a:t> </a:t>
            </a:r>
            <a:r>
              <a:rPr lang="ca-ES" sz="2800" b="1">
                <a:latin typeface="Calibri"/>
                <a:ea typeface="Calibri"/>
                <a:cs typeface="Calibri"/>
                <a:sym typeface="Calibri"/>
              </a:rPr>
              <a:t>- Què hem de </a:t>
            </a:r>
            <a:r>
              <a:rPr lang="ca-ES" sz="2800" b="1">
                <a:solidFill>
                  <a:srgbClr val="A1002C"/>
                </a:solidFill>
                <a:latin typeface="Calibri"/>
                <a:ea typeface="Calibri"/>
                <a:cs typeface="Calibri"/>
                <a:sym typeface="Calibri"/>
              </a:rPr>
              <a:t>MODIFICAR </a:t>
            </a:r>
            <a:r>
              <a:rPr lang="ca-ES" sz="2800" b="1">
                <a:latin typeface="Calibri"/>
                <a:ea typeface="Calibri"/>
                <a:cs typeface="Calibri"/>
                <a:sym typeface="Calibri"/>
              </a:rPr>
              <a:t>perquè vagi millor la sessió?</a:t>
            </a:r>
            <a:endParaRPr sz="2800" b="1">
              <a:latin typeface="Calibri"/>
              <a:ea typeface="Calibri"/>
              <a:cs typeface="Calibri"/>
              <a:sym typeface="Calibri"/>
            </a:endParaRPr>
          </a:p>
          <a:p>
            <a:pPr marL="0" marR="25400" lvl="0" indent="0" algn="l" rtl="0">
              <a:lnSpc>
                <a:spcPct val="115000"/>
              </a:lnSpc>
              <a:spcBef>
                <a:spcPts val="1200"/>
              </a:spcBef>
              <a:spcAft>
                <a:spcPts val="1200"/>
              </a:spcAft>
              <a:buNone/>
            </a:pPr>
            <a:r>
              <a:rPr lang="ca-ES" sz="2800" b="1">
                <a:solidFill>
                  <a:srgbClr val="A1002C"/>
                </a:solidFill>
                <a:latin typeface="Calibri"/>
                <a:ea typeface="Calibri"/>
                <a:cs typeface="Calibri"/>
                <a:sym typeface="Calibri"/>
              </a:rPr>
              <a:t>O </a:t>
            </a:r>
            <a:r>
              <a:rPr lang="ca-ES" sz="2800" b="1">
                <a:latin typeface="Calibri"/>
                <a:ea typeface="Calibri"/>
                <a:cs typeface="Calibri"/>
                <a:sym typeface="Calibri"/>
              </a:rPr>
              <a:t>- Què hem d’</a:t>
            </a:r>
            <a:r>
              <a:rPr lang="ca-ES" sz="2800" b="1">
                <a:solidFill>
                  <a:srgbClr val="A1002C"/>
                </a:solidFill>
                <a:latin typeface="Calibri"/>
                <a:ea typeface="Calibri"/>
                <a:cs typeface="Calibri"/>
                <a:sym typeface="Calibri"/>
              </a:rPr>
              <a:t>OMETRE</a:t>
            </a:r>
            <a:r>
              <a:rPr lang="ca-ES" sz="2800" b="1">
                <a:latin typeface="Calibri"/>
                <a:ea typeface="Calibri"/>
                <a:cs typeface="Calibri"/>
                <a:sym typeface="Calibri"/>
              </a:rPr>
              <a:t> perquè no ha resultat útil?</a:t>
            </a:r>
            <a:endParaRPr sz="2800">
              <a:latin typeface="Calibri"/>
              <a:ea typeface="Calibri"/>
              <a:cs typeface="Calibri"/>
              <a:sym typeface="Calibri"/>
            </a:endParaRPr>
          </a:p>
        </p:txBody>
      </p:sp>
      <p:pic>
        <p:nvPicPr>
          <p:cNvPr id="652" name="Google Shape;652;g11e4dbc1261_0_479">
            <a:hlinkClick r:id="rId3"/>
          </p:cNvPr>
          <p:cNvPicPr preferRelativeResize="0"/>
          <p:nvPr/>
        </p:nvPicPr>
        <p:blipFill rotWithShape="1">
          <a:blip r:embed="rId4">
            <a:alphaModFix/>
          </a:blip>
          <a:srcRect l="22448" t="-1250" r="19785" b="1250"/>
          <a:stretch/>
        </p:blipFill>
        <p:spPr>
          <a:xfrm>
            <a:off x="6939196" y="1595924"/>
            <a:ext cx="1881404" cy="4104901"/>
          </a:xfrm>
          <a:prstGeom prst="rect">
            <a:avLst/>
          </a:prstGeom>
          <a:noFill/>
          <a:ln>
            <a:noFill/>
          </a:ln>
        </p:spPr>
      </p:pic>
      <p:pic>
        <p:nvPicPr>
          <p:cNvPr id="653" name="Google Shape;653;g11e4dbc1261_0_479">
            <a:hlinkClick r:id="rId3"/>
          </p:cNvPr>
          <p:cNvPicPr preferRelativeResize="0"/>
          <p:nvPr/>
        </p:nvPicPr>
        <p:blipFill rotWithShape="1">
          <a:blip r:embed="rId5">
            <a:alphaModFix/>
          </a:blip>
          <a:srcRect l="9564" t="25094" r="8482" b="19312"/>
          <a:stretch/>
        </p:blipFill>
        <p:spPr>
          <a:xfrm>
            <a:off x="2488125" y="5483798"/>
            <a:ext cx="2378650" cy="8497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11eb52a761e_0_0"/>
          <p:cNvSpPr txBox="1"/>
          <p:nvPr/>
        </p:nvSpPr>
        <p:spPr>
          <a:xfrm>
            <a:off x="286350" y="130625"/>
            <a:ext cx="8534100" cy="634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Contacte amb tacte</a:t>
            </a:r>
            <a:endParaRPr sz="1400" b="0" i="0" u="none" strike="noStrike" cap="none">
              <a:solidFill>
                <a:srgbClr val="000000"/>
              </a:solidFill>
              <a:latin typeface="Arial"/>
              <a:ea typeface="Arial"/>
              <a:cs typeface="Arial"/>
              <a:sym typeface="Arial"/>
            </a:endParaRPr>
          </a:p>
        </p:txBody>
      </p:sp>
      <p:sp>
        <p:nvSpPr>
          <p:cNvPr id="659" name="Google Shape;659;g11eb52a761e_0_0"/>
          <p:cNvSpPr txBox="1"/>
          <p:nvPr/>
        </p:nvSpPr>
        <p:spPr>
          <a:xfrm>
            <a:off x="653875" y="4557600"/>
            <a:ext cx="6961500" cy="187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ca-ES" sz="2800" b="1" u="sng">
                <a:solidFill>
                  <a:srgbClr val="A1002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ANA RODERA</a:t>
            </a:r>
            <a:endParaRPr sz="2800" b="1" i="0" u="none" strike="noStrike" cap="none">
              <a:solidFill>
                <a:srgbClr val="A1002C"/>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800"/>
              <a:buFont typeface="Arial"/>
              <a:buNone/>
            </a:pPr>
            <a:r>
              <a:rPr lang="ca-ES" sz="2400" u="sng">
                <a:solidFill>
                  <a:srgbClr val="A1002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anarodera</a:t>
            </a:r>
            <a:r>
              <a:rPr lang="ca-ES" sz="2400" i="0" u="sng" strike="noStrike" cap="none">
                <a:solidFill>
                  <a:srgbClr val="A1002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@gmail.com</a:t>
            </a:r>
            <a:endParaRPr sz="2400" i="0" u="none" strike="noStrike" cap="none">
              <a:solidFill>
                <a:srgbClr val="A1002C"/>
              </a:solidFill>
              <a:latin typeface="Calibri"/>
              <a:ea typeface="Calibri"/>
              <a:cs typeface="Calibri"/>
              <a:sym typeface="Calibri"/>
            </a:endParaRPr>
          </a:p>
          <a:p>
            <a:pPr marL="0" marR="0" lvl="0" indent="0" algn="l" rtl="0">
              <a:lnSpc>
                <a:spcPct val="115000"/>
              </a:lnSpc>
              <a:spcBef>
                <a:spcPts val="600"/>
              </a:spcBef>
              <a:spcAft>
                <a:spcPts val="0"/>
              </a:spcAft>
              <a:buClr>
                <a:srgbClr val="000000"/>
              </a:buClr>
              <a:buSzPts val="1800"/>
              <a:buFont typeface="Arial"/>
              <a:buNone/>
            </a:pPr>
            <a:r>
              <a:rPr lang="ca-ES" sz="2000">
                <a:solidFill>
                  <a:schemeClr val="dk1"/>
                </a:solidFill>
                <a:latin typeface="Calibri"/>
                <a:ea typeface="Calibri"/>
                <a:cs typeface="Calibri"/>
                <a:sym typeface="Calibri"/>
              </a:rPr>
              <a:t>Facilitadora d’experiències d’aprenentatge amb integració de les tecnologies de relació, informació i comunicació (TRIC)</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endParaRPr sz="2000" i="0" u="none" strike="noStrike" cap="none">
              <a:solidFill>
                <a:schemeClr val="dk1"/>
              </a:solidFill>
              <a:latin typeface="Calibri"/>
              <a:ea typeface="Calibri"/>
              <a:cs typeface="Calibri"/>
              <a:sym typeface="Calibri"/>
            </a:endParaRPr>
          </a:p>
        </p:txBody>
      </p:sp>
      <p:pic>
        <p:nvPicPr>
          <p:cNvPr id="660" name="Google Shape;660;g11eb52a761e_0_0">
            <a:hlinkClick r:id="rId3"/>
          </p:cNvPr>
          <p:cNvPicPr preferRelativeResize="0"/>
          <p:nvPr/>
        </p:nvPicPr>
        <p:blipFill>
          <a:blip r:embed="rId5">
            <a:alphaModFix/>
          </a:blip>
          <a:stretch>
            <a:fillRect/>
          </a:stretch>
        </p:blipFill>
        <p:spPr>
          <a:xfrm>
            <a:off x="653875" y="1298225"/>
            <a:ext cx="4241782" cy="3183175"/>
          </a:xfrm>
          <a:prstGeom prst="rect">
            <a:avLst/>
          </a:prstGeom>
          <a:noFill/>
          <a:ln w="28575" cap="flat" cmpd="sng">
            <a:solidFill>
              <a:schemeClr val="dk2"/>
            </a:solidFill>
            <a:prstDash val="dash"/>
            <a:round/>
            <a:headEnd type="none" w="sm" len="sm"/>
            <a:tailEnd type="none" w="sm" len="sm"/>
          </a:ln>
        </p:spPr>
      </p:pic>
      <p:pic>
        <p:nvPicPr>
          <p:cNvPr id="661" name="Google Shape;661;g11eb52a761e_0_0">
            <a:hlinkClick r:id="rId3"/>
          </p:cNvPr>
          <p:cNvPicPr preferRelativeResize="0"/>
          <p:nvPr/>
        </p:nvPicPr>
        <p:blipFill>
          <a:blip r:embed="rId6">
            <a:alphaModFix/>
          </a:blip>
          <a:stretch>
            <a:fillRect/>
          </a:stretch>
        </p:blipFill>
        <p:spPr>
          <a:xfrm>
            <a:off x="653881" y="1298225"/>
            <a:ext cx="634200" cy="6342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g11e4dbc1261_0_572"/>
          <p:cNvPicPr preferRelativeResize="0"/>
          <p:nvPr/>
        </p:nvPicPr>
        <p:blipFill rotWithShape="1">
          <a:blip r:embed="rId3">
            <a:alphaModFix/>
          </a:blip>
          <a:srcRect t="25216" r="32948"/>
          <a:stretch/>
        </p:blipFill>
        <p:spPr>
          <a:xfrm>
            <a:off x="35499" y="1270000"/>
            <a:ext cx="6079551" cy="3847701"/>
          </a:xfrm>
          <a:prstGeom prst="rect">
            <a:avLst/>
          </a:prstGeom>
          <a:noFill/>
          <a:ln>
            <a:noFill/>
          </a:ln>
        </p:spPr>
      </p:pic>
      <p:sp>
        <p:nvSpPr>
          <p:cNvPr id="667" name="Google Shape;667;g11e4dbc1261_0_572"/>
          <p:cNvSpPr txBox="1"/>
          <p:nvPr/>
        </p:nvSpPr>
        <p:spPr>
          <a:xfrm>
            <a:off x="755575" y="1798375"/>
            <a:ext cx="80313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ca-ES" sz="4400" b="1">
                <a:solidFill>
                  <a:srgbClr val="A1002C"/>
                </a:solidFill>
                <a:latin typeface="Calibri"/>
                <a:ea typeface="Calibri"/>
                <a:cs typeface="Calibri"/>
                <a:sym typeface="Calibri"/>
              </a:rPr>
              <a:t>GRÀCIES PER LA TEVA ATENCIÓ I PARTICIPACIÓ!🙌</a:t>
            </a:r>
            <a:endParaRPr sz="4400" b="0" i="0" u="none" strike="noStrike" cap="none">
              <a:solidFill>
                <a:srgbClr val="000000"/>
              </a:solidFill>
              <a:latin typeface="Arial"/>
              <a:ea typeface="Arial"/>
              <a:cs typeface="Arial"/>
              <a:sym typeface="Arial"/>
            </a:endParaRPr>
          </a:p>
        </p:txBody>
      </p:sp>
      <p:sp>
        <p:nvSpPr>
          <p:cNvPr id="668" name="Google Shape;668;g11e4dbc1261_0_572"/>
          <p:cNvSpPr txBox="1"/>
          <p:nvPr/>
        </p:nvSpPr>
        <p:spPr>
          <a:xfrm>
            <a:off x="755576" y="3284984"/>
            <a:ext cx="50406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ca-ES" sz="2000" b="1" i="0" u="none" strike="noStrike" cap="none">
                <a:solidFill>
                  <a:srgbClr val="A1002C"/>
                </a:solidFill>
                <a:latin typeface="Calibri"/>
                <a:ea typeface="Calibri"/>
                <a:cs typeface="Calibri"/>
                <a:sym typeface="Calibri"/>
              </a:rPr>
              <a:t>Més 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1002C"/>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1002C"/>
              </a:solidFill>
              <a:latin typeface="Calibri"/>
              <a:ea typeface="Calibri"/>
              <a:cs typeface="Calibri"/>
              <a:sym typeface="Calibri"/>
            </a:endParaRPr>
          </a:p>
        </p:txBody>
      </p:sp>
      <p:sp>
        <p:nvSpPr>
          <p:cNvPr id="669" name="Google Shape;669;g11e4dbc1261_0_572"/>
          <p:cNvSpPr txBox="1"/>
          <p:nvPr/>
        </p:nvSpPr>
        <p:spPr>
          <a:xfrm>
            <a:off x="1202438" y="3861048"/>
            <a:ext cx="2323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ca-ES" sz="1100" b="0" i="0" u="sng" strike="noStrike" cap="small">
                <a:solidFill>
                  <a:srgbClr val="4F6128"/>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www.diba.cat/formacio</a:t>
            </a:r>
            <a:endParaRPr sz="1100" b="0" i="0" u="none" strike="noStrike" cap="small">
              <a:solidFill>
                <a:srgbClr val="4F6128"/>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ca-ES" sz="1100" b="0" i="0" u="none" strike="noStrike" cap="small">
                <a:solidFill>
                  <a:srgbClr val="4F6128"/>
                </a:solidFill>
                <a:latin typeface="Calibri"/>
                <a:ea typeface="Calibri"/>
                <a:cs typeface="Calibri"/>
                <a:sym typeface="Calibri"/>
              </a:rPr>
              <a:t>intradiba.diba.cat/web/formacio</a:t>
            </a:r>
            <a:endParaRPr sz="1100" b="0" i="0" u="none" strike="noStrike" cap="small">
              <a:solidFill>
                <a:srgbClr val="4F6128"/>
              </a:solidFill>
              <a:latin typeface="Calibri"/>
              <a:ea typeface="Calibri"/>
              <a:cs typeface="Calibri"/>
              <a:sym typeface="Calibri"/>
            </a:endParaRPr>
          </a:p>
        </p:txBody>
      </p:sp>
      <p:pic>
        <p:nvPicPr>
          <p:cNvPr id="670" name="Google Shape;670;g11e4dbc1261_0_572"/>
          <p:cNvPicPr preferRelativeResize="0"/>
          <p:nvPr/>
        </p:nvPicPr>
        <p:blipFill rotWithShape="1">
          <a:blip r:embed="rId5">
            <a:alphaModFix/>
          </a:blip>
          <a:srcRect/>
          <a:stretch/>
        </p:blipFill>
        <p:spPr>
          <a:xfrm>
            <a:off x="835198" y="4456276"/>
            <a:ext cx="416531" cy="233257"/>
          </a:xfrm>
          <a:prstGeom prst="rect">
            <a:avLst/>
          </a:prstGeom>
          <a:noFill/>
          <a:ln>
            <a:noFill/>
          </a:ln>
        </p:spPr>
      </p:pic>
      <p:sp>
        <p:nvSpPr>
          <p:cNvPr id="671" name="Google Shape;671;g11e4dbc1261_0_572"/>
          <p:cNvSpPr txBox="1"/>
          <p:nvPr/>
        </p:nvSpPr>
        <p:spPr>
          <a:xfrm>
            <a:off x="1202438" y="4384268"/>
            <a:ext cx="21072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ca-ES" sz="1100" b="0" i="0" u="none" strike="noStrike" cap="small">
                <a:solidFill>
                  <a:srgbClr val="4F6128"/>
                </a:solidFill>
                <a:latin typeface="Calibri"/>
                <a:ea typeface="Calibri"/>
                <a:cs typeface="Calibri"/>
                <a:sym typeface="Calibri"/>
              </a:rPr>
              <a:t>@FormacioDIBA</a:t>
            </a:r>
            <a:endParaRPr sz="1100" b="0" i="0" u="none" strike="noStrike" cap="small">
              <a:solidFill>
                <a:srgbClr val="4F6128"/>
              </a:solidFill>
              <a:latin typeface="Calibri"/>
              <a:ea typeface="Calibri"/>
              <a:cs typeface="Calibri"/>
              <a:sym typeface="Calibri"/>
            </a:endParaRPr>
          </a:p>
        </p:txBody>
      </p:sp>
      <p:sp>
        <p:nvSpPr>
          <p:cNvPr id="672" name="Google Shape;672;g11e4dbc1261_0_572"/>
          <p:cNvSpPr txBox="1"/>
          <p:nvPr/>
        </p:nvSpPr>
        <p:spPr>
          <a:xfrm>
            <a:off x="1221434" y="4823574"/>
            <a:ext cx="3854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ca-ES" sz="1000" b="0" i="0" u="sng" strike="noStrike" cap="small">
                <a:solidFill>
                  <a:srgbClr val="4F6128"/>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ca-ES" sz="1100" b="0" i="0" u="sng" strike="noStrike" cap="small">
                <a:solidFill>
                  <a:srgbClr val="4F6128"/>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www.youtube.com/formaciodiba</a:t>
            </a:r>
            <a:r>
              <a:rPr lang="ca-ES" sz="1000" b="0" i="0" u="none" strike="noStrike" cap="small">
                <a:solidFill>
                  <a:srgbClr val="4F6128"/>
                </a:solidFill>
                <a:latin typeface="Calibri"/>
                <a:ea typeface="Calibri"/>
                <a:cs typeface="Calibri"/>
                <a:sym typeface="Calibri"/>
              </a:rPr>
              <a:t> </a:t>
            </a:r>
            <a:endParaRPr sz="1000" b="0" i="0" u="none" strike="noStrike" cap="small">
              <a:solidFill>
                <a:srgbClr val="4F6128"/>
              </a:solidFill>
              <a:latin typeface="Calibri"/>
              <a:ea typeface="Calibri"/>
              <a:cs typeface="Calibri"/>
              <a:sym typeface="Calibri"/>
            </a:endParaRPr>
          </a:p>
        </p:txBody>
      </p:sp>
      <p:pic>
        <p:nvPicPr>
          <p:cNvPr id="673" name="Google Shape;673;g11e4dbc1261_0_572"/>
          <p:cNvPicPr preferRelativeResize="0"/>
          <p:nvPr/>
        </p:nvPicPr>
        <p:blipFill rotWithShape="1">
          <a:blip r:embed="rId7">
            <a:alphaModFix/>
          </a:blip>
          <a:srcRect/>
          <a:stretch/>
        </p:blipFill>
        <p:spPr>
          <a:xfrm>
            <a:off x="827584" y="3918242"/>
            <a:ext cx="374854" cy="374854"/>
          </a:xfrm>
          <a:prstGeom prst="rect">
            <a:avLst/>
          </a:prstGeom>
          <a:noFill/>
          <a:ln>
            <a:noFill/>
          </a:ln>
        </p:spPr>
      </p:pic>
      <p:pic>
        <p:nvPicPr>
          <p:cNvPr id="674" name="Google Shape;674;g11e4dbc1261_0_572"/>
          <p:cNvPicPr preferRelativeResize="0"/>
          <p:nvPr/>
        </p:nvPicPr>
        <p:blipFill rotWithShape="1">
          <a:blip r:embed="rId8">
            <a:alphaModFix/>
          </a:blip>
          <a:srcRect/>
          <a:stretch/>
        </p:blipFill>
        <p:spPr>
          <a:xfrm>
            <a:off x="948381" y="4827895"/>
            <a:ext cx="238125" cy="238125"/>
          </a:xfrm>
          <a:prstGeom prst="rect">
            <a:avLst/>
          </a:prstGeom>
          <a:noFill/>
          <a:ln>
            <a:noFill/>
          </a:ln>
        </p:spPr>
      </p:pic>
      <p:pic>
        <p:nvPicPr>
          <p:cNvPr id="675" name="Google Shape;675;g11e4dbc1261_0_572"/>
          <p:cNvPicPr preferRelativeResize="0"/>
          <p:nvPr/>
        </p:nvPicPr>
        <p:blipFill>
          <a:blip r:embed="rId9">
            <a:alphaModFix/>
          </a:blip>
          <a:stretch>
            <a:fillRect/>
          </a:stretch>
        </p:blipFill>
        <p:spPr>
          <a:xfrm>
            <a:off x="7229475" y="4943475"/>
            <a:ext cx="1914525" cy="1914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1eb52a761e_0_298"/>
          <p:cNvSpPr txBox="1"/>
          <p:nvPr/>
        </p:nvSpPr>
        <p:spPr>
          <a:xfrm>
            <a:off x="228600" y="2654700"/>
            <a:ext cx="88440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Quines activitats fas quan estàs </a:t>
            </a:r>
            <a:r>
              <a:rPr lang="ca-ES" sz="5600" b="1" i="1">
                <a:solidFill>
                  <a:srgbClr val="A1002C"/>
                </a:solidFill>
                <a:latin typeface="Calibri"/>
                <a:ea typeface="Calibri"/>
                <a:cs typeface="Calibri"/>
                <a:sym typeface="Calibri"/>
              </a:rPr>
              <a:t>autoaprenent</a:t>
            </a:r>
            <a:r>
              <a:rPr lang="ca-ES" sz="5600" b="1">
                <a:solidFill>
                  <a:srgbClr val="A1002C"/>
                </a:solidFill>
                <a:latin typeface="Calibri"/>
                <a:ea typeface="Calibri"/>
                <a:cs typeface="Calibri"/>
                <a:sym typeface="Calibri"/>
              </a:rPr>
              <a:t>?</a:t>
            </a:r>
            <a:endParaRPr sz="5600" b="1">
              <a:solidFill>
                <a:srgbClr val="A1002C"/>
              </a:solidFill>
              <a:latin typeface="Calibri"/>
              <a:ea typeface="Calibri"/>
              <a:cs typeface="Calibri"/>
              <a:sym typeface="Calibri"/>
            </a:endParaRPr>
          </a:p>
        </p:txBody>
      </p:sp>
      <p:sp>
        <p:nvSpPr>
          <p:cNvPr id="147" name="Google Shape;147;g11eb52a761e_0_298"/>
          <p:cNvSpPr txBox="1"/>
          <p:nvPr/>
        </p:nvSpPr>
        <p:spPr>
          <a:xfrm>
            <a:off x="521550" y="1633550"/>
            <a:ext cx="8100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ATENCIÓ… PREGUNTA!</a:t>
            </a:r>
            <a:endParaRPr>
              <a:solidFill>
                <a:srgbClr val="A1002C"/>
              </a:solidFill>
            </a:endParaRPr>
          </a:p>
        </p:txBody>
      </p:sp>
      <p:pic>
        <p:nvPicPr>
          <p:cNvPr id="148" name="Google Shape;148;g11eb52a761e_0_298"/>
          <p:cNvPicPr preferRelativeResize="0"/>
          <p:nvPr/>
        </p:nvPicPr>
        <p:blipFill>
          <a:blip r:embed="rId3">
            <a:alphaModFix/>
          </a:blip>
          <a:stretch>
            <a:fillRect/>
          </a:stretch>
        </p:blipFill>
        <p:spPr>
          <a:xfrm>
            <a:off x="6486525" y="4200525"/>
            <a:ext cx="2657475" cy="2657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1e5ebe09f5_0_16"/>
          <p:cNvSpPr/>
          <p:nvPr/>
        </p:nvSpPr>
        <p:spPr>
          <a:xfrm>
            <a:off x="8672525" y="2943225"/>
            <a:ext cx="471600" cy="30717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g11e5ebe09f5_0_16"/>
          <p:cNvGrpSpPr/>
          <p:nvPr/>
        </p:nvGrpSpPr>
        <p:grpSpPr>
          <a:xfrm>
            <a:off x="395408" y="1052724"/>
            <a:ext cx="8497200" cy="5184672"/>
            <a:chOff x="-128" y="-12"/>
            <a:chExt cx="8497200" cy="5184672"/>
          </a:xfrm>
        </p:grpSpPr>
        <p:sp>
          <p:nvSpPr>
            <p:cNvPr id="155" name="Google Shape;155;g11e5ebe09f5_0_16"/>
            <p:cNvSpPr/>
            <p:nvPr/>
          </p:nvSpPr>
          <p:spPr>
            <a:xfrm rot="-5400000">
              <a:off x="828150" y="-828162"/>
              <a:ext cx="2592300" cy="4248600"/>
            </a:xfrm>
            <a:prstGeom prst="round1Rect">
              <a:avLst>
                <a:gd name="adj" fmla="val 16667"/>
              </a:avLst>
            </a:prstGeom>
            <a:solidFill>
              <a:schemeClr val="lt1"/>
            </a:solidFill>
            <a:ln w="25400" cap="flat" cmpd="sng">
              <a:solidFill>
                <a:srgbClr val="6BA9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g11e5ebe09f5_0_16"/>
            <p:cNvSpPr txBox="1"/>
            <p:nvPr/>
          </p:nvSpPr>
          <p:spPr>
            <a:xfrm>
              <a:off x="-1" y="1"/>
              <a:ext cx="4248600" cy="1944300"/>
            </a:xfrm>
            <a:prstGeom prst="rect">
              <a:avLst/>
            </a:prstGeom>
            <a:noFill/>
            <a:ln>
              <a:noFill/>
            </a:ln>
          </p:spPr>
          <p:txBody>
            <a:bodyPr spcFirstLastPara="1" wrap="square" lIns="341375" tIns="341375" rIns="341375" bIns="341375" anchor="ctr" anchorCtr="0">
              <a:noAutofit/>
            </a:bodyPr>
            <a:lstStyle/>
            <a:p>
              <a:pPr marL="0" marR="0" lvl="0" indent="0" algn="ctr" rtl="0">
                <a:lnSpc>
                  <a:spcPct val="90000"/>
                </a:lnSpc>
                <a:spcBef>
                  <a:spcPts val="0"/>
                </a:spcBef>
                <a:spcAft>
                  <a:spcPts val="0"/>
                </a:spcAft>
                <a:buNone/>
              </a:pPr>
              <a:r>
                <a:rPr lang="ca-ES" sz="4800" b="0" i="0" u="none" strike="noStrike" cap="none">
                  <a:solidFill>
                    <a:schemeClr val="lt1"/>
                  </a:solidFill>
                  <a:latin typeface="Calibri"/>
                  <a:ea typeface="Calibri"/>
                  <a:cs typeface="Calibri"/>
                  <a:sym typeface="Calibri"/>
                </a:rPr>
                <a:t>Idea 1</a:t>
              </a:r>
              <a:endParaRPr sz="4800" b="0" i="0" u="none" strike="noStrike" cap="none">
                <a:solidFill>
                  <a:schemeClr val="lt1"/>
                </a:solidFill>
                <a:latin typeface="Calibri"/>
                <a:ea typeface="Calibri"/>
                <a:cs typeface="Calibri"/>
                <a:sym typeface="Calibri"/>
              </a:endParaRPr>
            </a:p>
          </p:txBody>
        </p:sp>
        <p:sp>
          <p:nvSpPr>
            <p:cNvPr id="157" name="Google Shape;157;g11e5ebe09f5_0_16"/>
            <p:cNvSpPr/>
            <p:nvPr/>
          </p:nvSpPr>
          <p:spPr>
            <a:xfrm>
              <a:off x="4248472" y="0"/>
              <a:ext cx="4248600" cy="2592300"/>
            </a:xfrm>
            <a:prstGeom prst="round1Rect">
              <a:avLst>
                <a:gd name="adj" fmla="val 16667"/>
              </a:avLst>
            </a:prstGeom>
            <a:solidFill>
              <a:schemeClr val="lt1"/>
            </a:solidFill>
            <a:ln w="25400" cap="flat" cmpd="sng">
              <a:solidFill>
                <a:srgbClr val="6BA9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11e5ebe09f5_0_16"/>
            <p:cNvSpPr txBox="1"/>
            <p:nvPr/>
          </p:nvSpPr>
          <p:spPr>
            <a:xfrm>
              <a:off x="4248472" y="0"/>
              <a:ext cx="4248600" cy="1944300"/>
            </a:xfrm>
            <a:prstGeom prst="rect">
              <a:avLst/>
            </a:prstGeom>
            <a:noFill/>
            <a:ln>
              <a:noFill/>
            </a:ln>
          </p:spPr>
          <p:txBody>
            <a:bodyPr spcFirstLastPara="1" wrap="square" lIns="341375" tIns="341375" rIns="341375" bIns="341375" anchor="ctr" anchorCtr="0">
              <a:noAutofit/>
            </a:bodyPr>
            <a:lstStyle/>
            <a:p>
              <a:pPr marL="0" marR="0" lvl="0" indent="0" algn="ctr" rtl="0">
                <a:lnSpc>
                  <a:spcPct val="90000"/>
                </a:lnSpc>
                <a:spcBef>
                  <a:spcPts val="0"/>
                </a:spcBef>
                <a:spcAft>
                  <a:spcPts val="0"/>
                </a:spcAft>
                <a:buNone/>
              </a:pPr>
              <a:r>
                <a:rPr lang="ca-ES" sz="4800" b="0" i="0" u="none" strike="noStrike" cap="none">
                  <a:solidFill>
                    <a:schemeClr val="lt1"/>
                  </a:solidFill>
                  <a:latin typeface="Calibri"/>
                  <a:ea typeface="Calibri"/>
                  <a:cs typeface="Calibri"/>
                  <a:sym typeface="Calibri"/>
                </a:rPr>
                <a:t>Idea 2</a:t>
              </a:r>
              <a:endParaRPr sz="4800" b="0" i="0" u="none" strike="noStrike" cap="none">
                <a:solidFill>
                  <a:schemeClr val="lt1"/>
                </a:solidFill>
                <a:latin typeface="Calibri"/>
                <a:ea typeface="Calibri"/>
                <a:cs typeface="Calibri"/>
                <a:sym typeface="Calibri"/>
              </a:endParaRPr>
            </a:p>
          </p:txBody>
        </p:sp>
        <p:sp>
          <p:nvSpPr>
            <p:cNvPr id="159" name="Google Shape;159;g11e5ebe09f5_0_16"/>
            <p:cNvSpPr/>
            <p:nvPr/>
          </p:nvSpPr>
          <p:spPr>
            <a:xfrm rot="10800000">
              <a:off x="-128" y="2592276"/>
              <a:ext cx="4248600" cy="2592300"/>
            </a:xfrm>
            <a:prstGeom prst="round1Rect">
              <a:avLst>
                <a:gd name="adj" fmla="val 16667"/>
              </a:avLst>
            </a:prstGeom>
            <a:solidFill>
              <a:schemeClr val="lt1"/>
            </a:solidFill>
            <a:ln w="25400" cap="flat" cmpd="sng">
              <a:solidFill>
                <a:srgbClr val="6BA9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11e5ebe09f5_0_16"/>
            <p:cNvSpPr txBox="1"/>
            <p:nvPr/>
          </p:nvSpPr>
          <p:spPr>
            <a:xfrm>
              <a:off x="0" y="3240359"/>
              <a:ext cx="4248600" cy="1944300"/>
            </a:xfrm>
            <a:prstGeom prst="rect">
              <a:avLst/>
            </a:prstGeom>
            <a:noFill/>
            <a:ln>
              <a:noFill/>
            </a:ln>
          </p:spPr>
          <p:txBody>
            <a:bodyPr spcFirstLastPara="1" wrap="square" lIns="341375" tIns="341375" rIns="341375" bIns="341375" anchor="ctr" anchorCtr="0">
              <a:noAutofit/>
            </a:bodyPr>
            <a:lstStyle/>
            <a:p>
              <a:pPr marL="0" marR="0" lvl="0" indent="0" algn="ctr" rtl="0">
                <a:lnSpc>
                  <a:spcPct val="90000"/>
                </a:lnSpc>
                <a:spcBef>
                  <a:spcPts val="0"/>
                </a:spcBef>
                <a:spcAft>
                  <a:spcPts val="0"/>
                </a:spcAft>
                <a:buNone/>
              </a:pPr>
              <a:r>
                <a:rPr lang="ca-ES" sz="4800" b="0" i="0" u="none" strike="noStrike" cap="none">
                  <a:solidFill>
                    <a:schemeClr val="lt1"/>
                  </a:solidFill>
                  <a:latin typeface="Calibri"/>
                  <a:ea typeface="Calibri"/>
                  <a:cs typeface="Calibri"/>
                  <a:sym typeface="Calibri"/>
                </a:rPr>
                <a:t>Idea 4</a:t>
              </a:r>
              <a:endParaRPr sz="4800" b="0" i="0" u="none" strike="noStrike" cap="none">
                <a:solidFill>
                  <a:schemeClr val="lt1"/>
                </a:solidFill>
                <a:latin typeface="Calibri"/>
                <a:ea typeface="Calibri"/>
                <a:cs typeface="Calibri"/>
                <a:sym typeface="Calibri"/>
              </a:endParaRPr>
            </a:p>
          </p:txBody>
        </p:sp>
        <p:sp>
          <p:nvSpPr>
            <p:cNvPr id="161" name="Google Shape;161;g11e5ebe09f5_0_16"/>
            <p:cNvSpPr/>
            <p:nvPr/>
          </p:nvSpPr>
          <p:spPr>
            <a:xfrm rot="5400000">
              <a:off x="5076494" y="1764137"/>
              <a:ext cx="2592300" cy="4248600"/>
            </a:xfrm>
            <a:prstGeom prst="round1Rect">
              <a:avLst>
                <a:gd name="adj" fmla="val 16667"/>
              </a:avLst>
            </a:prstGeom>
            <a:solidFill>
              <a:schemeClr val="lt1"/>
            </a:solidFill>
            <a:ln w="25400" cap="flat" cmpd="sng">
              <a:solidFill>
                <a:srgbClr val="6BA9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11e5ebe09f5_0_16"/>
            <p:cNvSpPr txBox="1"/>
            <p:nvPr/>
          </p:nvSpPr>
          <p:spPr>
            <a:xfrm>
              <a:off x="4248471" y="3240360"/>
              <a:ext cx="4248600" cy="1944300"/>
            </a:xfrm>
            <a:prstGeom prst="rect">
              <a:avLst/>
            </a:prstGeom>
            <a:noFill/>
            <a:ln>
              <a:noFill/>
            </a:ln>
          </p:spPr>
          <p:txBody>
            <a:bodyPr spcFirstLastPara="1" wrap="square" lIns="341375" tIns="341375" rIns="341375" bIns="341375" anchor="ctr" anchorCtr="0">
              <a:noAutofit/>
            </a:bodyPr>
            <a:lstStyle/>
            <a:p>
              <a:pPr marL="0" marR="0" lvl="0" indent="0" algn="ctr" rtl="0">
                <a:lnSpc>
                  <a:spcPct val="90000"/>
                </a:lnSpc>
                <a:spcBef>
                  <a:spcPts val="0"/>
                </a:spcBef>
                <a:spcAft>
                  <a:spcPts val="0"/>
                </a:spcAft>
                <a:buNone/>
              </a:pPr>
              <a:r>
                <a:rPr lang="ca-ES" sz="4800" b="0" i="0" u="none" strike="noStrike" cap="none">
                  <a:solidFill>
                    <a:schemeClr val="lt1"/>
                  </a:solidFill>
                  <a:latin typeface="Calibri"/>
                  <a:ea typeface="Calibri"/>
                  <a:cs typeface="Calibri"/>
                  <a:sym typeface="Calibri"/>
                </a:rPr>
                <a:t>Idea 5</a:t>
              </a:r>
              <a:endParaRPr sz="4800" b="0" i="0" u="none" strike="noStrike" cap="none">
                <a:solidFill>
                  <a:schemeClr val="lt1"/>
                </a:solidFill>
                <a:latin typeface="Calibri"/>
                <a:ea typeface="Calibri"/>
                <a:cs typeface="Calibri"/>
                <a:sym typeface="Calibri"/>
              </a:endParaRPr>
            </a:p>
          </p:txBody>
        </p:sp>
        <p:sp>
          <p:nvSpPr>
            <p:cNvPr id="163" name="Google Shape;163;g11e5ebe09f5_0_16"/>
            <p:cNvSpPr/>
            <p:nvPr/>
          </p:nvSpPr>
          <p:spPr>
            <a:xfrm>
              <a:off x="2520282" y="1800201"/>
              <a:ext cx="3456300" cy="1584300"/>
            </a:xfrm>
            <a:prstGeom prst="roundRect">
              <a:avLst>
                <a:gd name="adj" fmla="val 16667"/>
              </a:avLst>
            </a:prstGeom>
            <a:solidFill>
              <a:srgbClr val="BDD8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g11e5ebe09f5_0_16"/>
            <p:cNvSpPr txBox="1"/>
            <p:nvPr/>
          </p:nvSpPr>
          <p:spPr>
            <a:xfrm>
              <a:off x="2597615" y="1877534"/>
              <a:ext cx="3301800" cy="1429500"/>
            </a:xfrm>
            <a:prstGeom prst="rect">
              <a:avLst/>
            </a:prstGeom>
            <a:noFill/>
            <a:ln>
              <a:noFill/>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None/>
              </a:pPr>
              <a:r>
                <a:rPr lang="ca-ES" sz="2800" b="1">
                  <a:solidFill>
                    <a:schemeClr val="dk1"/>
                  </a:solidFill>
                  <a:latin typeface="Calibri"/>
                  <a:ea typeface="Calibri"/>
                  <a:cs typeface="Calibri"/>
                  <a:sym typeface="Calibri"/>
                </a:rPr>
                <a:t>APRENENTATGE AUTÒNOM</a:t>
              </a:r>
              <a:endParaRPr sz="2800" b="1">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ca-ES" sz="2400" b="1">
                  <a:solidFill>
                    <a:schemeClr val="dk1"/>
                  </a:solidFill>
                  <a:latin typeface="Calibri"/>
                  <a:ea typeface="Calibri"/>
                  <a:cs typeface="Calibri"/>
                  <a:sym typeface="Calibri"/>
                </a:rPr>
                <a:t>(autoaprenentatge)</a:t>
              </a:r>
              <a:endParaRPr sz="2400" b="1">
                <a:solidFill>
                  <a:schemeClr val="dk1"/>
                </a:solidFill>
                <a:latin typeface="Calibri"/>
                <a:ea typeface="Calibri"/>
                <a:cs typeface="Calibri"/>
                <a:sym typeface="Calibri"/>
              </a:endParaRPr>
            </a:p>
          </p:txBody>
        </p:sp>
      </p:grpSp>
      <p:sp>
        <p:nvSpPr>
          <p:cNvPr id="165" name="Google Shape;165;g11e5ebe09f5_0_16"/>
          <p:cNvSpPr txBox="1"/>
          <p:nvPr/>
        </p:nvSpPr>
        <p:spPr>
          <a:xfrm>
            <a:off x="72008" y="130622"/>
            <a:ext cx="8748600" cy="6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B6371"/>
              </a:buClr>
              <a:buSzPts val="3200"/>
              <a:buFont typeface="Calibri"/>
              <a:buNone/>
            </a:pPr>
            <a:r>
              <a:rPr lang="ca-ES" sz="3200" b="1" cap="small">
                <a:solidFill>
                  <a:srgbClr val="5B6371"/>
                </a:solidFill>
                <a:latin typeface="Calibri"/>
                <a:ea typeface="Calibri"/>
                <a:cs typeface="Calibri"/>
                <a:sym typeface="Calibri"/>
              </a:rPr>
              <a:t>Què dimonis és això de l’aprenentatge autònom?</a:t>
            </a:r>
            <a:endParaRPr/>
          </a:p>
        </p:txBody>
      </p:sp>
      <p:sp>
        <p:nvSpPr>
          <p:cNvPr id="166" name="Google Shape;166;g11e5ebe09f5_0_16"/>
          <p:cNvSpPr txBox="1"/>
          <p:nvPr/>
        </p:nvSpPr>
        <p:spPr>
          <a:xfrm>
            <a:off x="714375" y="1428750"/>
            <a:ext cx="3614700" cy="1293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ca-ES" sz="2400">
                <a:latin typeface="Calibri"/>
                <a:ea typeface="Calibri"/>
                <a:cs typeface="Calibri"/>
                <a:sym typeface="Calibri"/>
              </a:rPr>
              <a:t>Identificació de les teves mancances, necessitats o desitjos d’aprenentatge</a:t>
            </a:r>
            <a:endParaRPr sz="2400">
              <a:latin typeface="Calibri"/>
              <a:ea typeface="Calibri"/>
              <a:cs typeface="Calibri"/>
              <a:sym typeface="Calibri"/>
            </a:endParaRPr>
          </a:p>
        </p:txBody>
      </p:sp>
      <p:sp>
        <p:nvSpPr>
          <p:cNvPr id="167" name="Google Shape;167;g11e5ebe09f5_0_16"/>
          <p:cNvSpPr txBox="1"/>
          <p:nvPr/>
        </p:nvSpPr>
        <p:spPr>
          <a:xfrm>
            <a:off x="4995850" y="1428750"/>
            <a:ext cx="3614700" cy="1293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ca-ES" sz="2400">
                <a:latin typeface="Calibri"/>
                <a:ea typeface="Calibri"/>
                <a:cs typeface="Calibri"/>
                <a:sym typeface="Calibri"/>
              </a:rPr>
              <a:t>Cerca de fonts d’informació i d’experiències per aprendre</a:t>
            </a:r>
            <a:endParaRPr sz="2400">
              <a:latin typeface="Calibri"/>
              <a:ea typeface="Calibri"/>
              <a:cs typeface="Calibri"/>
              <a:sym typeface="Calibri"/>
            </a:endParaRPr>
          </a:p>
        </p:txBody>
      </p:sp>
      <p:sp>
        <p:nvSpPr>
          <p:cNvPr id="168" name="Google Shape;168;g11e5ebe09f5_0_16"/>
          <p:cNvSpPr txBox="1"/>
          <p:nvPr/>
        </p:nvSpPr>
        <p:spPr>
          <a:xfrm>
            <a:off x="4995850" y="4738700"/>
            <a:ext cx="3614700" cy="9234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ca-ES" sz="2400">
                <a:latin typeface="Calibri"/>
                <a:ea typeface="Calibri"/>
                <a:cs typeface="Calibri"/>
                <a:sym typeface="Calibri"/>
              </a:rPr>
              <a:t>Inversió de temps, esforç i pràctica per (in)formar-te</a:t>
            </a:r>
            <a:endParaRPr sz="2400">
              <a:latin typeface="Calibri"/>
              <a:ea typeface="Calibri"/>
              <a:cs typeface="Calibri"/>
              <a:sym typeface="Calibri"/>
            </a:endParaRPr>
          </a:p>
        </p:txBody>
      </p:sp>
      <p:sp>
        <p:nvSpPr>
          <p:cNvPr id="169" name="Google Shape;169;g11e5ebe09f5_0_16"/>
          <p:cNvSpPr txBox="1"/>
          <p:nvPr/>
        </p:nvSpPr>
        <p:spPr>
          <a:xfrm>
            <a:off x="714375" y="4415450"/>
            <a:ext cx="3614700" cy="15699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ca-ES" sz="2400">
                <a:latin typeface="Calibri"/>
                <a:ea typeface="Calibri"/>
                <a:cs typeface="Calibri"/>
                <a:sym typeface="Calibri"/>
              </a:rPr>
              <a:t>Autoavaluació crítica/objectiva si has aconseguit aprendre </a:t>
            </a:r>
            <a:r>
              <a:rPr lang="ca-ES" sz="1800">
                <a:latin typeface="Calibri"/>
                <a:ea typeface="Calibri"/>
                <a:cs typeface="Calibri"/>
                <a:sym typeface="Calibri"/>
              </a:rPr>
              <a:t>(per prendre decisions)</a:t>
            </a:r>
            <a:endParaRPr sz="18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par>
                                <p:cTn id="8" presetID="10" presetClass="entr" presetSubtype="0" fill="hold" nodeType="withEffect">
                                  <p:stCondLst>
                                    <p:cond delay="0"/>
                                  </p:stCondLst>
                                  <p:childTnLst>
                                    <p:set>
                                      <p:cBhvr>
                                        <p:cTn id="9" dur="1" fill="hold">
                                          <p:stCondLst>
                                            <p:cond delay="0"/>
                                          </p:stCondLst>
                                        </p:cTn>
                                        <p:tgtEl>
                                          <p:spTgt spid="167"/>
                                        </p:tgtEl>
                                        <p:attrNameLst>
                                          <p:attrName>style.visibility</p:attrName>
                                        </p:attrNameLst>
                                      </p:cBhvr>
                                      <p:to>
                                        <p:strVal val="visible"/>
                                      </p:to>
                                    </p:set>
                                    <p:animEffect transition="in" filter="fade">
                                      <p:cBhvr>
                                        <p:cTn id="10" dur="1000"/>
                                        <p:tgtEl>
                                          <p:spTgt spid="167"/>
                                        </p:tgtEl>
                                      </p:cBhvr>
                                    </p:animEffect>
                                  </p:childTnLst>
                                </p:cTn>
                              </p:par>
                              <p:par>
                                <p:cTn id="11" presetID="10" presetClass="entr" presetSubtype="0"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fade">
                                      <p:cBhvr>
                                        <p:cTn id="13" dur="1000"/>
                                        <p:tgtEl>
                                          <p:spTgt spid="168"/>
                                        </p:tgtEl>
                                      </p:cBhvr>
                                    </p:animEffect>
                                  </p:childTnLst>
                                </p:cTn>
                              </p:par>
                              <p:par>
                                <p:cTn id="14" presetID="10" presetClass="entr" presetSubtype="0" fill="hold" nodeType="withEffect">
                                  <p:stCondLst>
                                    <p:cond delay="0"/>
                                  </p:stCondLst>
                                  <p:childTnLst>
                                    <p:set>
                                      <p:cBhvr>
                                        <p:cTn id="15" dur="1" fill="hold">
                                          <p:stCondLst>
                                            <p:cond delay="0"/>
                                          </p:stCondLst>
                                        </p:cTn>
                                        <p:tgtEl>
                                          <p:spTgt spid="169"/>
                                        </p:tgtEl>
                                        <p:attrNameLst>
                                          <p:attrName>style.visibility</p:attrName>
                                        </p:attrNameLst>
                                      </p:cBhvr>
                                      <p:to>
                                        <p:strVal val="visible"/>
                                      </p:to>
                                    </p:set>
                                    <p:animEffect transition="in" filter="fade">
                                      <p:cBhvr>
                                        <p:cTn id="16"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1eb52a761e_0_7"/>
          <p:cNvSpPr txBox="1"/>
          <p:nvPr/>
        </p:nvSpPr>
        <p:spPr>
          <a:xfrm>
            <a:off x="228600" y="3111900"/>
            <a:ext cx="88440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Com aprens a aprendre?</a:t>
            </a:r>
            <a:endParaRPr sz="5600" b="1">
              <a:solidFill>
                <a:srgbClr val="A1002C"/>
              </a:solidFill>
              <a:latin typeface="Calibri"/>
              <a:ea typeface="Calibri"/>
              <a:cs typeface="Calibri"/>
              <a:sym typeface="Calibri"/>
            </a:endParaRPr>
          </a:p>
        </p:txBody>
      </p:sp>
      <p:sp>
        <p:nvSpPr>
          <p:cNvPr id="175" name="Google Shape;175;g11eb52a761e_0_7"/>
          <p:cNvSpPr txBox="1"/>
          <p:nvPr/>
        </p:nvSpPr>
        <p:spPr>
          <a:xfrm>
            <a:off x="521550" y="2090750"/>
            <a:ext cx="8100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ca-ES" sz="5600" b="1">
                <a:solidFill>
                  <a:srgbClr val="A1002C"/>
                </a:solidFill>
                <a:latin typeface="Calibri"/>
                <a:ea typeface="Calibri"/>
                <a:cs typeface="Calibri"/>
                <a:sym typeface="Calibri"/>
              </a:rPr>
              <a:t>ATENCIÓ… PREGUNTA!</a:t>
            </a:r>
            <a:endParaRPr>
              <a:solidFill>
                <a:srgbClr val="A1002C"/>
              </a:solidFill>
            </a:endParaRPr>
          </a:p>
        </p:txBody>
      </p:sp>
      <p:pic>
        <p:nvPicPr>
          <p:cNvPr id="176" name="Google Shape;176;g11eb52a761e_0_7"/>
          <p:cNvPicPr preferRelativeResize="0"/>
          <p:nvPr/>
        </p:nvPicPr>
        <p:blipFill>
          <a:blip r:embed="rId3">
            <a:alphaModFix/>
          </a:blip>
          <a:stretch>
            <a:fillRect/>
          </a:stretch>
        </p:blipFill>
        <p:spPr>
          <a:xfrm>
            <a:off x="6486525" y="4200525"/>
            <a:ext cx="2657475" cy="2657475"/>
          </a:xfrm>
          <a:prstGeom prst="rect">
            <a:avLst/>
          </a:prstGeom>
          <a:noFill/>
          <a:ln>
            <a:noFill/>
          </a:ln>
        </p:spPr>
      </p:pic>
    </p:spTree>
  </p:cSld>
  <p:clrMapOvr>
    <a:masterClrMapping/>
  </p:clrMapOvr>
</p:sld>
</file>

<file path=ppt/theme/theme1.xml><?xml version="1.0" encoding="utf-8"?>
<a:theme xmlns:a="http://schemas.openxmlformats.org/drawingml/2006/main" name="Tema de l'Office">
  <a:themeElements>
    <a:clrScheme name="Oficin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3046</Words>
  <Application>Microsoft Office PowerPoint</Application>
  <PresentationFormat>Presentació en pantalla (4:3)</PresentationFormat>
  <Paragraphs>403</Paragraphs>
  <Slides>63</Slides>
  <Notes>63</Notes>
  <HiddenSlides>0</HiddenSlides>
  <MMClips>0</MMClips>
  <ScaleCrop>false</ScaleCrop>
  <HeadingPairs>
    <vt:vector size="6" baseType="variant">
      <vt:variant>
        <vt:lpstr>Tipus de lletra utilitzats</vt:lpstr>
      </vt:variant>
      <vt:variant>
        <vt:i4>3</vt:i4>
      </vt:variant>
      <vt:variant>
        <vt:lpstr>Tema</vt:lpstr>
      </vt:variant>
      <vt:variant>
        <vt:i4>1</vt:i4>
      </vt:variant>
      <vt:variant>
        <vt:lpstr>Títols de les diapositives</vt:lpstr>
      </vt:variant>
      <vt:variant>
        <vt:i4>63</vt:i4>
      </vt:variant>
    </vt:vector>
  </HeadingPairs>
  <TitlesOfParts>
    <vt:vector size="67" baseType="lpstr">
      <vt:lpstr>Arial</vt:lpstr>
      <vt:lpstr>Quattrocento Sans</vt:lpstr>
      <vt:lpstr>Calibri</vt:lpstr>
      <vt:lpstr>Tema de l'Office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herranzme</dc:creator>
  <cp:lastModifiedBy>HERRANZ MORAL, ENRIC</cp:lastModifiedBy>
  <cp:revision>1</cp:revision>
  <dcterms:created xsi:type="dcterms:W3CDTF">2017-05-02T15:13:00Z</dcterms:created>
  <dcterms:modified xsi:type="dcterms:W3CDTF">2022-03-25T12:57:42Z</dcterms:modified>
</cp:coreProperties>
</file>